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79" r:id="rId3"/>
    <p:sldId id="271" r:id="rId4"/>
    <p:sldId id="280" r:id="rId5"/>
    <p:sldId id="281" r:id="rId6"/>
    <p:sldId id="282" r:id="rId7"/>
    <p:sldId id="257" r:id="rId8"/>
    <p:sldId id="258" r:id="rId9"/>
    <p:sldId id="260" r:id="rId10"/>
    <p:sldId id="259" r:id="rId11"/>
    <p:sldId id="261" r:id="rId12"/>
    <p:sldId id="263" r:id="rId13"/>
    <p:sldId id="262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2" r:id="rId22"/>
    <p:sldId id="273" r:id="rId23"/>
    <p:sldId id="274" r:id="rId24"/>
    <p:sldId id="275" r:id="rId25"/>
    <p:sldId id="276" r:id="rId26"/>
    <p:sldId id="277" r:id="rId27"/>
    <p:sldId id="283" r:id="rId28"/>
    <p:sldId id="278" r:id="rId29"/>
    <p:sldId id="284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FE890E91-D3EF-4511-AD42-F271FB402D4B}">
          <p14:sldIdLst>
            <p14:sldId id="256"/>
            <p14:sldId id="279"/>
            <p14:sldId id="271"/>
            <p14:sldId id="280"/>
            <p14:sldId id="281"/>
            <p14:sldId id="282"/>
          </p14:sldIdLst>
        </p14:section>
        <p14:section name="단원 진단 평가(대단원 도입)" id="{5395D0FD-BF16-424E-8C9D-8E547794B100}">
          <p14:sldIdLst>
            <p14:sldId id="257"/>
            <p14:sldId id="258"/>
            <p14:sldId id="260"/>
          </p14:sldIdLst>
        </p14:section>
        <p14:section name="01. 컴퓨팅 시스템과 운영 체제(중단원 도입)" id="{176873E1-C31C-413F-8ECD-D5C99508B8A4}">
          <p14:sldIdLst>
            <p14:sldId id="259"/>
          </p14:sldIdLst>
        </p14:section>
        <p14:section name="01-1. 컴퓨팅 시스템의 구성과 작동(소단원 1개 견본)" id="{BA992970-D6EC-468A-8B5A-5C12C7116E1F}">
          <p14:sldIdLst>
            <p14:sldId id="261"/>
            <p14:sldId id="263"/>
            <p14:sldId id="262"/>
            <p14:sldId id="264"/>
            <p14:sldId id="265"/>
            <p14:sldId id="266"/>
            <p14:sldId id="267"/>
            <p14:sldId id="268"/>
            <p14:sldId id="269"/>
            <p14:sldId id="270"/>
            <p14:sldId id="272"/>
            <p14:sldId id="273"/>
            <p14:sldId id="274"/>
            <p14:sldId id="275"/>
          </p14:sldIdLst>
        </p14:section>
        <p14:section name="[활동] 컴퓨팅 시스템 알아보기" id="{8356B8B1-1292-4337-AB44-24C9AFE53ECA}">
          <p14:sldIdLst>
            <p14:sldId id="276"/>
            <p14:sldId id="277"/>
          </p14:sldIdLst>
        </p14:section>
        <p14:section name="학습 내용 요약정리" id="{4BCEC556-4F52-4DD8-8789-06C6C6DACFF3}">
          <p14:sldIdLst>
            <p14:sldId id="283"/>
          </p14:sldIdLst>
        </p14:section>
        <p14:section name="중단원 정리(배운 내용 정리하기)" id="{197CDA9A-D702-4B0C-B024-B1C6534637B2}">
          <p14:sldIdLst>
            <p14:sldId id="278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8000"/>
    <a:srgbClr val="FF0066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6336" autoAdjust="0"/>
  </p:normalViewPr>
  <p:slideViewPr>
    <p:cSldViewPr snapToGrid="0">
      <p:cViewPr>
        <p:scale>
          <a:sx n="107" d="100"/>
          <a:sy n="107" d="100"/>
        </p:scale>
        <p:origin x="762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85FCA-3F5C-4CAE-A7AB-4D4D82A3879A}" type="datetimeFigureOut">
              <a:rPr lang="ko-KR" altLang="en-US" smtClean="0"/>
              <a:t>2025-02-17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253F0-A017-49C5-A878-E479EA994F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489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253F0-A017-49C5-A878-E479EA994FA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929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CB28A-D087-4C21-E9E8-1C1C2BD21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C5B4868-67A1-9D4B-2FA1-E184CA9788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BCA73A-C33F-3D01-BD69-E951B3199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CE3E-F375-45B6-B24C-4365F0335EE8}" type="datetimeFigureOut">
              <a:rPr lang="ko-KR" altLang="en-US" smtClean="0"/>
              <a:t>2025-02-17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EF12F6-FA5B-3176-86EC-F2E6D7C65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A56913-A7D8-8D43-F88D-C442C858C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DAC3-4653-4EA4-9674-676681620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689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7A6E0A-24FC-AC7D-9772-7F291B3FF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FF6594-5A89-67B1-CD27-51CA21CFE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94F5D7-BA65-01E8-F917-365BB4DBA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CE3E-F375-45B6-B24C-4365F0335EE8}" type="datetimeFigureOut">
              <a:rPr lang="ko-KR" altLang="en-US" smtClean="0"/>
              <a:t>2025-02-17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8A44EA-800E-07F7-926F-89C1783F9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91C87E-04A6-E6C5-0121-488BE71A6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DAC3-4653-4EA4-9674-676681620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181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8F34897-0BE6-B6A5-53CD-163C9C52FC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751D04D-DE8D-8FC8-5CCF-A754FBE767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671BF4-006B-1FDC-2A54-8A2AA8292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CE3E-F375-45B6-B24C-4365F0335EE8}" type="datetimeFigureOut">
              <a:rPr lang="ko-KR" altLang="en-US" smtClean="0"/>
              <a:t>2025-02-17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E9F249-EF2C-7FF5-021E-4D35831A1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25C3A0-13FE-CE50-4117-6F41F2C3A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DAC3-4653-4EA4-9674-676681620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504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FC0CB-D069-6D4F-3B6C-B9CDB4C8AD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03922" y="203579"/>
            <a:ext cx="1266676" cy="365125"/>
          </a:xfrm>
        </p:spPr>
        <p:txBody>
          <a:bodyPr/>
          <a:lstStyle>
            <a:lvl1pPr>
              <a:defRPr sz="9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ko-KR" altLang="en-US" dirty="0"/>
              <a:t>작성일 </a:t>
            </a:r>
            <a:fld id="{66E8CE3E-F375-45B6-B24C-4365F0335EE8}" type="datetimeFigureOut">
              <a:rPr lang="ko-KR" altLang="en-US" smtClean="0"/>
              <a:pPr/>
              <a:t>2025-02-17</a:t>
            </a:fld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45618B3-A382-8C86-D639-6331CB111D58}"/>
              </a:ext>
            </a:extLst>
          </p:cNvPr>
          <p:cNvSpPr/>
          <p:nvPr userDrawn="1"/>
        </p:nvSpPr>
        <p:spPr>
          <a:xfrm>
            <a:off x="179962" y="942975"/>
            <a:ext cx="9144000" cy="5715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E2A4398-7F23-CE47-F673-D81019B97708}"/>
              </a:ext>
            </a:extLst>
          </p:cNvPr>
          <p:cNvSpPr/>
          <p:nvPr userDrawn="1"/>
        </p:nvSpPr>
        <p:spPr>
          <a:xfrm>
            <a:off x="9503923" y="942975"/>
            <a:ext cx="2469002" cy="5715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4" name="내용 개체 틀 6">
            <a:extLst>
              <a:ext uri="{FF2B5EF4-FFF2-40B4-BE49-F238E27FC236}">
                <a16:creationId xmlns:a16="http://schemas.microsoft.com/office/drawing/2014/main" id="{F8327F63-380F-9617-7F8A-18899AAEA669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3902773033"/>
              </p:ext>
            </p:extLst>
          </p:nvPr>
        </p:nvGraphicFramePr>
        <p:xfrm>
          <a:off x="179962" y="148923"/>
          <a:ext cx="913167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4414">
                  <a:extLst>
                    <a:ext uri="{9D8B030D-6E8A-4147-A177-3AD203B41FA5}">
                      <a16:colId xmlns:a16="http://schemas.microsoft.com/office/drawing/2014/main" val="3107982208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3737385313"/>
                    </a:ext>
                  </a:extLst>
                </a:gridCol>
                <a:gridCol w="1057836">
                  <a:extLst>
                    <a:ext uri="{9D8B030D-6E8A-4147-A177-3AD203B41FA5}">
                      <a16:colId xmlns:a16="http://schemas.microsoft.com/office/drawing/2014/main" val="956255299"/>
                    </a:ext>
                  </a:extLst>
                </a:gridCol>
                <a:gridCol w="2599764">
                  <a:extLst>
                    <a:ext uri="{9D8B030D-6E8A-4147-A177-3AD203B41FA5}">
                      <a16:colId xmlns:a16="http://schemas.microsoft.com/office/drawing/2014/main" val="1747890612"/>
                    </a:ext>
                  </a:extLst>
                </a:gridCol>
                <a:gridCol w="860612">
                  <a:extLst>
                    <a:ext uri="{9D8B030D-6E8A-4147-A177-3AD203B41FA5}">
                      <a16:colId xmlns:a16="http://schemas.microsoft.com/office/drawing/2014/main" val="1876610360"/>
                    </a:ext>
                  </a:extLst>
                </a:gridCol>
                <a:gridCol w="723452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</a:tblGrid>
              <a:tr h="147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trike="noStrike" dirty="0">
                          <a:solidFill>
                            <a:schemeClr val="bg1"/>
                          </a:solidFill>
                        </a:rPr>
                        <a:t>대단원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>
                          <a:solidFill>
                            <a:schemeClr val="bg1"/>
                          </a:solidFill>
                        </a:rPr>
                        <a:t>코스명</a:t>
                      </a:r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코스 유형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147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>
                          <a:solidFill>
                            <a:schemeClr val="bg1"/>
                          </a:solidFill>
                        </a:rPr>
                        <a:t>활동명</a:t>
                      </a:r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파일명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페이지 번호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</a:tbl>
          </a:graphicData>
        </a:graphic>
      </p:graphicFrame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75627E20-0BAA-1919-E171-160C61FC0882}"/>
              </a:ext>
            </a:extLst>
          </p:cNvPr>
          <p:cNvSpPr/>
          <p:nvPr userDrawn="1"/>
        </p:nvSpPr>
        <p:spPr>
          <a:xfrm>
            <a:off x="169224" y="741871"/>
            <a:ext cx="9154737" cy="20110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PAGE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C4E444AE-1350-10F1-8343-77D7C86A0A55}"/>
              </a:ext>
            </a:extLst>
          </p:cNvPr>
          <p:cNvSpPr/>
          <p:nvPr userDrawn="1"/>
        </p:nvSpPr>
        <p:spPr>
          <a:xfrm>
            <a:off x="9503922" y="741871"/>
            <a:ext cx="2469002" cy="20110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DESCRIPTION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9189E044-4790-EF06-AA56-FA3E7656CF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6247" y="200025"/>
            <a:ext cx="1266677" cy="36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289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38E56-0D55-CD07-65B4-DA35B10D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7B9C6C-8359-7C29-580D-44E429BDA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F6EBC8-CE65-A4DD-5219-18FFFEB49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CE3E-F375-45B6-B24C-4365F0335EE8}" type="datetimeFigureOut">
              <a:rPr lang="ko-KR" altLang="en-US" smtClean="0"/>
              <a:t>2025-02-17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3114D7-10CC-18F5-69A7-5F4D59A55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C18FC0-B9CB-5AEE-5803-B43311913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DAC3-4653-4EA4-9674-676681620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885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5575C4-1C15-5E6F-3F49-920AEDF59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39F3A4-F307-6A27-468C-807B79337A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C23CF6-EB61-17CF-70C4-D8BB187AFA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E269CF-10B7-B7B6-41BB-C0C59563B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CE3E-F375-45B6-B24C-4365F0335EE8}" type="datetimeFigureOut">
              <a:rPr lang="ko-KR" altLang="en-US" smtClean="0"/>
              <a:t>2025-02-17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064E9F-5D83-F42B-C43B-C645DA462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44F666-0BD6-FE8E-9AD8-BEF9DBF1F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DAC3-4653-4EA4-9674-676681620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384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100C7C-CBDB-1A24-0AF2-77D2B28CF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4E9672-9C73-9B72-F50F-28CD76DB7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21030C-4753-570A-5AFF-9FB8A198C7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94EC39-30DB-534B-9FAC-A3C0F59C96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EF290EB-E06D-AC0F-7702-CC1CA26738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5219E77-F777-B706-C72E-CF88F2E0E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CE3E-F375-45B6-B24C-4365F0335EE8}" type="datetimeFigureOut">
              <a:rPr lang="ko-KR" altLang="en-US" smtClean="0"/>
              <a:t>2025-02-17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D4A19A0-B731-D4CB-CFC1-355ADE7E7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3B4CF2-B924-47B6-06ED-E1096789F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DAC3-4653-4EA4-9674-676681620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91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29BBBF-E1CE-2B4A-C3B6-D8E653BFA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2AF3E7F-3B57-C88C-66C7-7E2F3A39F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CE3E-F375-45B6-B24C-4365F0335EE8}" type="datetimeFigureOut">
              <a:rPr lang="ko-KR" altLang="en-US" smtClean="0"/>
              <a:t>2025-02-17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BC8DD91-7B89-F7DB-E992-169BB9210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EE356DF-BD5E-B0C3-C3B2-399B90D1B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DAC3-4653-4EA4-9674-676681620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307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1011F5B-A2C4-FC49-9464-20EEE6062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CE3E-F375-45B6-B24C-4365F0335EE8}" type="datetimeFigureOut">
              <a:rPr lang="ko-KR" altLang="en-US" smtClean="0"/>
              <a:t>2025-02-17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6AB7C3E-EBCF-AA71-8DBC-0FBE1DD3E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D4F4A0-78C3-2A8A-5584-E1DC2E088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DAC3-4653-4EA4-9674-676681620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63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680AE0-5149-2537-6581-91E9409BE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FB3608-2A1A-1FA6-D4F0-C908C647A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E2797B-2B18-71B7-61F5-2A94A3940D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E35AF5-E223-B6D0-ACC6-73181DC6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CE3E-F375-45B6-B24C-4365F0335EE8}" type="datetimeFigureOut">
              <a:rPr lang="ko-KR" altLang="en-US" smtClean="0"/>
              <a:t>2025-02-17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D266CA-E82C-215B-3E42-DFA03A328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C709D1-936F-5325-8E05-9C8D492EF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DAC3-4653-4EA4-9674-676681620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365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F298AE-CA94-896F-69E2-AFD778484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86EBCE7-6454-36E9-6504-99C5E167A2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F1C79C-30F9-B144-DF62-98A88C0DF5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6B04FA-E0D5-6108-62F1-C1201EB30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CE3E-F375-45B6-B24C-4365F0335EE8}" type="datetimeFigureOut">
              <a:rPr lang="ko-KR" altLang="en-US" smtClean="0"/>
              <a:t>2025-02-17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7089FB-4910-60D3-54DA-23634B6BD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283083-F89A-8805-26E8-FB468C737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DAC3-4653-4EA4-9674-676681620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68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489ECD8-DFE2-46AF-2FD4-0AA89697F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EA2FD6-3A52-2678-1058-ED772A471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902D95-DBA2-D72E-670C-CCEA10FDB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8CE3E-F375-45B6-B24C-4365F0335EE8}" type="datetimeFigureOut">
              <a:rPr lang="ko-KR" altLang="en-US" smtClean="0"/>
              <a:t>2025-02-17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A2AB1D-E556-4C5E-140D-8E40539415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34F005-9CA4-492E-A3B5-67C8F43CF1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EDAC3-4653-4EA4-9674-676681620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119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E9D80EB-25C3-1EC2-9908-8C870E2CDAC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558" y="6101442"/>
            <a:ext cx="1322531" cy="384936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2865F81-3A70-53C1-1C7E-8A7AD7EE06C6}"/>
              </a:ext>
            </a:extLst>
          </p:cNvPr>
          <p:cNvSpPr/>
          <p:nvPr/>
        </p:nvSpPr>
        <p:spPr>
          <a:xfrm>
            <a:off x="3999122" y="2548463"/>
            <a:ext cx="7634689" cy="562829"/>
          </a:xfrm>
          <a:prstGeom prst="roundRect">
            <a:avLst>
              <a:gd name="adj" fmla="val 225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r>
              <a:rPr lang="ko-KR" altLang="en-US" sz="1600" spc="-150" dirty="0">
                <a:solidFill>
                  <a:sysClr val="windowText" lastClr="000000"/>
                </a:solidFill>
              </a:rPr>
              <a:t>단원 진단 평가</a:t>
            </a:r>
            <a:r>
              <a:rPr lang="en-US" altLang="ko-KR" sz="1600" spc="-150" dirty="0">
                <a:solidFill>
                  <a:sysClr val="windowText" lastClr="000000"/>
                </a:solidFill>
              </a:rPr>
              <a:t>, 01. </a:t>
            </a:r>
            <a:r>
              <a:rPr lang="ko-KR" altLang="en-US" sz="1600" spc="-150" dirty="0">
                <a:solidFill>
                  <a:sysClr val="windowText" lastClr="000000"/>
                </a:solidFill>
              </a:rPr>
              <a:t>컴퓨팅 시스템과 운영 체제</a:t>
            </a:r>
            <a:r>
              <a:rPr lang="en-US" altLang="ko-KR" sz="1600" spc="-150" dirty="0">
                <a:solidFill>
                  <a:sysClr val="windowText" lastClr="000000"/>
                </a:solidFill>
              </a:rPr>
              <a:t>, 01-1 </a:t>
            </a:r>
            <a:r>
              <a:rPr lang="ko-KR" altLang="en-US" sz="1600" spc="-150" dirty="0">
                <a:solidFill>
                  <a:sysClr val="windowText" lastClr="000000"/>
                </a:solidFill>
              </a:rPr>
              <a:t>컴퓨팅 시스템의 구성과 작동</a:t>
            </a:r>
            <a:r>
              <a:rPr lang="en-US" altLang="ko-KR" sz="1600" spc="-150" dirty="0">
                <a:solidFill>
                  <a:sysClr val="windowText" lastClr="000000"/>
                </a:solidFill>
              </a:rPr>
              <a:t>… </a:t>
            </a:r>
            <a:endParaRPr lang="ko-KR" altLang="en-US" sz="1600" spc="-150" dirty="0">
              <a:solidFill>
                <a:sysClr val="windowText" lastClr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DBCF02-8268-E1F7-BC58-5A3AF05B73D5}"/>
              </a:ext>
            </a:extLst>
          </p:cNvPr>
          <p:cNvSpPr txBox="1"/>
          <p:nvPr/>
        </p:nvSpPr>
        <p:spPr>
          <a:xfrm>
            <a:off x="549836" y="3608443"/>
            <a:ext cx="2888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Revision History</a:t>
            </a:r>
          </a:p>
        </p:txBody>
      </p:sp>
      <p:graphicFrame>
        <p:nvGraphicFramePr>
          <p:cNvPr id="10" name="Group 52">
            <a:extLst>
              <a:ext uri="{FF2B5EF4-FFF2-40B4-BE49-F238E27FC236}">
                <a16:creationId xmlns:a16="http://schemas.microsoft.com/office/drawing/2014/main" id="{F927C0CE-59B1-6848-E6AD-70B8E3A6EE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349098"/>
              </p:ext>
            </p:extLst>
          </p:nvPr>
        </p:nvGraphicFramePr>
        <p:xfrm>
          <a:off x="558189" y="4028122"/>
          <a:ext cx="11075624" cy="177673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9503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3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259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8144">
                  <a:extLst>
                    <a:ext uri="{9D8B030D-6E8A-4147-A177-3AD203B41FA5}">
                      <a16:colId xmlns:a16="http://schemas.microsoft.com/office/drawing/2014/main" val="1410893545"/>
                    </a:ext>
                  </a:extLst>
                </a:gridCol>
                <a:gridCol w="30774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1715">
                <a:tc>
                  <a:txBody>
                    <a:bodyPr/>
                    <a:lstStyle/>
                    <a:p>
                      <a:pPr marL="0" indent="0" algn="ctr" defTabSz="91440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ko-KR" altLang="en-US" sz="1100" b="1" i="0" strike="noStrike" kern="1200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charset="0"/>
                        </a:rPr>
                        <a:t>날짜</a:t>
                      </a:r>
                    </a:p>
                  </a:txBody>
                  <a:tcPr marL="84455" marR="8445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ko-KR" altLang="en-US" sz="1100" b="1" i="0" strike="noStrike" kern="1200" cap="none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charset="0"/>
                        </a:rPr>
                        <a:t>버전</a:t>
                      </a:r>
                    </a:p>
                  </a:txBody>
                  <a:tcPr marL="84455" marR="8445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ko-KR" altLang="en-US" sz="1100" b="1" i="0" strike="noStrike" kern="1200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charset="0"/>
                        </a:rPr>
                        <a:t>변경 </a:t>
                      </a:r>
                      <a:r>
                        <a:rPr kumimoji="1" lang="en-US" altLang="ko-KR" sz="1100" b="1" i="0" strike="noStrike" kern="1200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charset="0"/>
                        </a:rPr>
                        <a:t>/ </a:t>
                      </a:r>
                      <a:r>
                        <a:rPr kumimoji="1" lang="ko-KR" altLang="en-US" sz="1100" b="1" i="0" strike="noStrike" kern="1200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charset="0"/>
                        </a:rPr>
                        <a:t>추가</a:t>
                      </a:r>
                      <a:r>
                        <a:rPr kumimoji="1" lang="ko-KR" altLang="en-US" sz="1100" b="1" i="0" strike="noStrike" kern="1200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charset="0"/>
                        </a:rPr>
                        <a:t> </a:t>
                      </a:r>
                      <a:r>
                        <a:rPr kumimoji="1" lang="ko-KR" altLang="en-US" sz="1100" b="1" i="0" strike="noStrike" kern="1200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charset="0"/>
                        </a:rPr>
                        <a:t>내역</a:t>
                      </a:r>
                    </a:p>
                  </a:txBody>
                  <a:tcPr marL="84455" marR="8445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ko-KR" altLang="en-US" sz="1100" b="1" i="0" strike="noStrike" kern="1200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charset="0"/>
                        </a:rPr>
                        <a:t>작성자</a:t>
                      </a:r>
                    </a:p>
                  </a:txBody>
                  <a:tcPr marL="84455" marR="8445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ko-KR" altLang="en-US" sz="1100" b="1" i="0" strike="noStrike" kern="1200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참고 자료 </a:t>
                      </a:r>
                    </a:p>
                  </a:txBody>
                  <a:tcPr marL="84455" marR="8445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445">
                <a:tc>
                  <a:txBody>
                    <a:bodyPr/>
                    <a:lstStyle/>
                    <a:p>
                      <a:pPr marL="0" indent="0" algn="ctr" defTabSz="91440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ko-KR" sz="1000" b="0" i="0" strike="noStrike" kern="1200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2024. 02. 14.</a:t>
                      </a:r>
                      <a:endParaRPr kumimoji="1" lang="ko-KR" altLang="en-US" sz="1000" b="0" i="0" strike="noStrike" kern="1200" cap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55" marR="8445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ko-KR" sz="1000" b="0" i="0" strike="noStrike" kern="1200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v.1.0</a:t>
                      </a:r>
                      <a:endParaRPr kumimoji="1" lang="ko-KR" altLang="en-US" sz="1000" b="0" i="0" strike="noStrike" kern="1200" cap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55" marR="8445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ko-KR" altLang="en-US" sz="1000" b="0" i="0" strike="noStrike" kern="1200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스토리보드 최초 작성</a:t>
                      </a:r>
                    </a:p>
                  </a:txBody>
                  <a:tcPr marL="84455" marR="8445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ko-KR" altLang="en-US" sz="1000" b="0" i="0" strike="noStrike" kern="1200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이재직 과장</a:t>
                      </a:r>
                    </a:p>
                  </a:txBody>
                  <a:tcPr marL="84455" marR="8445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rowSpan="6">
                  <a:txBody>
                    <a:bodyPr/>
                    <a:lstStyle/>
                    <a:p>
                      <a:pPr marL="0" indent="0" algn="l" defTabSz="914400" eaLnBrk="1" fontAlgn="base" latinLnBrk="1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b="0" i="0" strike="noStrike" kern="1200" cap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55" marR="8445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635">
                <a:tc>
                  <a:txBody>
                    <a:bodyPr/>
                    <a:lstStyle/>
                    <a:p>
                      <a:pPr marL="0" indent="0" algn="ctr" defTabSz="91440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b="0" i="0" strike="noStrike" kern="1200" cap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55" marR="8445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b="0" i="0" strike="noStrike" kern="1200" cap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55" marR="8445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b="0" i="0" strike="noStrike" kern="1200" cap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55" marR="8445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b="0" i="0" strike="noStrike" kern="1200" cap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55" marR="8445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strike="noStrike" kern="1200" cap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55" marR="8445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b="0" i="0" strike="noStrike" kern="1200" cap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55" marR="8445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b="0" i="0" strike="noStrike" kern="1200" cap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55" marR="8445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b="0" i="0" strike="noStrike" kern="1200" cap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55" marR="8445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445">
                <a:tc>
                  <a:txBody>
                    <a:bodyPr/>
                    <a:lstStyle/>
                    <a:p>
                      <a:pPr marL="0" indent="0" algn="ctr" defTabSz="91440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b="0" i="0" strike="noStrike" kern="1200" cap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55" marR="8445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b="0" i="0" strike="noStrike" kern="1200" cap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55" marR="8445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b="0" i="0" strike="noStrike" kern="1200" cap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55" marR="8445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b="0" i="0" strike="noStrike" kern="1200" cap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55" marR="8445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9223">
                <a:tc>
                  <a:txBody>
                    <a:bodyPr/>
                    <a:lstStyle/>
                    <a:p>
                      <a:pPr marL="0" indent="0" algn="ctr" defTabSz="91440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b="0" i="0" strike="noStrike" kern="1200" cap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55" marR="8445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b="0" i="0" strike="noStrike" kern="1200" cap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55" marR="8445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b="0" i="0" strike="noStrike" kern="1200" cap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55" marR="8445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b="0" i="0" strike="noStrike" kern="1200" cap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55" marR="8445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9223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strike="noStrike" kern="1200" cap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55" marR="8445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b="0" i="0" strike="noStrike" kern="1200" cap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55" marR="8445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b="0" i="0" strike="noStrike" kern="1200" cap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55" marR="8445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b="0" i="0" strike="noStrike" kern="1200" cap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55" marR="8445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9188055"/>
                  </a:ext>
                </a:extLst>
              </a:tr>
            </a:tbl>
          </a:graphicData>
        </a:graphic>
      </p:graphicFrame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167B89C-D2F7-627C-136C-48075552A291}"/>
              </a:ext>
            </a:extLst>
          </p:cNvPr>
          <p:cNvSpPr/>
          <p:nvPr/>
        </p:nvSpPr>
        <p:spPr>
          <a:xfrm>
            <a:off x="494428" y="2548463"/>
            <a:ext cx="3075037" cy="562829"/>
          </a:xfrm>
          <a:prstGeom prst="roundRect">
            <a:avLst>
              <a:gd name="adj" fmla="val 2259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pc="-150" dirty="0">
                <a:solidFill>
                  <a:schemeClr val="bg1"/>
                </a:solidFill>
              </a:rPr>
              <a:t>1. </a:t>
            </a:r>
            <a:r>
              <a:rPr lang="ko-KR" altLang="en-US" sz="1600" b="1" spc="-150" dirty="0">
                <a:solidFill>
                  <a:schemeClr val="bg1"/>
                </a:solidFill>
              </a:rPr>
              <a:t>컴퓨팅 시스템</a:t>
            </a:r>
            <a:r>
              <a:rPr lang="en-US" altLang="ko-KR" sz="1600" b="1" spc="-150" dirty="0">
                <a:solidFill>
                  <a:schemeClr val="bg1"/>
                </a:solidFill>
              </a:rPr>
              <a:t>(</a:t>
            </a:r>
            <a:r>
              <a:rPr lang="ko-KR" altLang="en-US" sz="1600" b="1" spc="-150" dirty="0">
                <a:solidFill>
                  <a:schemeClr val="bg1"/>
                </a:solidFill>
              </a:rPr>
              <a:t>대단원</a:t>
            </a:r>
            <a:r>
              <a:rPr lang="en-US" altLang="ko-KR" sz="1600" b="1" spc="-150" dirty="0">
                <a:solidFill>
                  <a:schemeClr val="bg1"/>
                </a:solidFill>
              </a:rPr>
              <a:t>)</a:t>
            </a:r>
            <a:endParaRPr lang="ko-KR" altLang="en-US" sz="1600" b="1" spc="-15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BBE682-645D-6AA0-2416-E9397B7402A5}"/>
              </a:ext>
            </a:extLst>
          </p:cNvPr>
          <p:cNvSpPr txBox="1"/>
          <p:nvPr/>
        </p:nvSpPr>
        <p:spPr>
          <a:xfrm>
            <a:off x="549836" y="2169347"/>
            <a:ext cx="2888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Course Information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5B5D72C-6D37-561C-95EB-06366A2D8C30}"/>
              </a:ext>
            </a:extLst>
          </p:cNvPr>
          <p:cNvGrpSpPr/>
          <p:nvPr/>
        </p:nvGrpSpPr>
        <p:grpSpPr>
          <a:xfrm rot="2700000">
            <a:off x="3689657" y="2735242"/>
            <a:ext cx="189272" cy="189272"/>
            <a:chOff x="3632288" y="2607147"/>
            <a:chExt cx="218317" cy="218317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4E8561F-6EB5-49F8-4538-86E2AE8E53BE}"/>
                </a:ext>
              </a:extLst>
            </p:cNvPr>
            <p:cNvSpPr/>
            <p:nvPr/>
          </p:nvSpPr>
          <p:spPr>
            <a:xfrm>
              <a:off x="3632288" y="2607147"/>
              <a:ext cx="218317" cy="995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A88E01D-8FBF-98D1-FCA6-7942E29BD9A3}"/>
                </a:ext>
              </a:extLst>
            </p:cNvPr>
            <p:cNvSpPr/>
            <p:nvPr/>
          </p:nvSpPr>
          <p:spPr>
            <a:xfrm rot="5400000">
              <a:off x="3691616" y="2666476"/>
              <a:ext cx="218317" cy="9965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27BECCB-FB6E-3215-CAEF-EEF9602FBF26}"/>
              </a:ext>
            </a:extLst>
          </p:cNvPr>
          <p:cNvSpPr/>
          <p:nvPr/>
        </p:nvSpPr>
        <p:spPr>
          <a:xfrm>
            <a:off x="549837" y="564090"/>
            <a:ext cx="11083975" cy="1306821"/>
          </a:xfrm>
          <a:prstGeom prst="roundRect">
            <a:avLst>
              <a:gd name="adj" fmla="val 917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spc="-150" dirty="0">
                <a:solidFill>
                  <a:schemeClr val="bg1"/>
                </a:solidFill>
                <a:latin typeface="맑은 고딕" panose="020F0502020204030204"/>
                <a:ea typeface="맑은 고딕" panose="020B0503020000020004" pitchFamily="50" charset="-127"/>
              </a:rPr>
              <a:t>중학교 정보 </a:t>
            </a:r>
            <a:r>
              <a:rPr lang="en-US" altLang="ko-KR" b="1" spc="-150" dirty="0">
                <a:solidFill>
                  <a:schemeClr val="bg1"/>
                </a:solidFill>
                <a:latin typeface="맑은 고딕" panose="020F0502020204030204"/>
                <a:ea typeface="맑은 고딕" panose="020B0503020000020004" pitchFamily="50" charset="-127"/>
              </a:rPr>
              <a:t>AI </a:t>
            </a:r>
            <a:r>
              <a:rPr lang="ko-KR" altLang="en-US" b="1" spc="-150" dirty="0">
                <a:solidFill>
                  <a:schemeClr val="bg1"/>
                </a:solidFill>
                <a:latin typeface="맑은 고딕" panose="020F0502020204030204"/>
                <a:ea typeface="맑은 고딕" panose="020B0503020000020004" pitchFamily="50" charset="-127"/>
              </a:rPr>
              <a:t>디지털교과서</a:t>
            </a:r>
            <a:endParaRPr kumimoji="0" lang="en-US" altLang="ko-KR" b="1" i="0" u="none" strike="noStrike" kern="1200" cap="none" spc="-1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교안</a:t>
            </a:r>
            <a:r>
              <a:rPr lang="en-US" altLang="ko-KR" sz="3200" b="1" spc="-150" dirty="0">
                <a:solidFill>
                  <a:schemeClr val="bg1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3200" b="1" spc="-150" dirty="0">
                <a:solidFill>
                  <a:schemeClr val="bg1"/>
                </a:solidFill>
                <a:latin typeface="맑은 고딕" panose="020F0502020204030204"/>
                <a:ea typeface="맑은 고딕" panose="020B0503020000020004" pitchFamily="50" charset="-127"/>
              </a:rPr>
              <a:t>활동</a:t>
            </a:r>
            <a:r>
              <a:rPr lang="en-US" altLang="ko-KR" sz="3200" b="1" spc="-150" dirty="0">
                <a:solidFill>
                  <a:schemeClr val="bg1"/>
                </a:solidFill>
                <a:latin typeface="맑은 고딕" panose="020F0502020204030204"/>
                <a:ea typeface="맑은 고딕" panose="020B0503020000020004" pitchFamily="50" charset="-127"/>
              </a:rPr>
              <a:t>(HTML) </a:t>
            </a:r>
            <a:r>
              <a:rPr lang="ko-KR" altLang="en-US" sz="3200" b="1" spc="-150" dirty="0">
                <a:solidFill>
                  <a:schemeClr val="bg1"/>
                </a:solidFill>
                <a:latin typeface="맑은 고딕" panose="020F0502020204030204"/>
                <a:ea typeface="맑은 고딕" panose="020B0503020000020004" pitchFamily="50" charset="-127"/>
              </a:rPr>
              <a:t>스토리보드</a:t>
            </a:r>
            <a:endParaRPr kumimoji="0" lang="ko-KR" altLang="en-US" sz="3200" b="1" i="0" u="none" strike="noStrike" kern="1200" cap="none" spc="-1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958DAB-ECF8-2AC7-4025-7C76449C2FB7}"/>
              </a:ext>
            </a:extLst>
          </p:cNvPr>
          <p:cNvSpPr txBox="1"/>
          <p:nvPr/>
        </p:nvSpPr>
        <p:spPr>
          <a:xfrm>
            <a:off x="9321800" y="1149966"/>
            <a:ext cx="212725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FF00"/>
                </a:solidFill>
              </a:rPr>
              <a:t>SAMPLE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79BC06C-2070-DC57-CAE0-374CFD83AFFF}"/>
              </a:ext>
            </a:extLst>
          </p:cNvPr>
          <p:cNvSpPr/>
          <p:nvPr/>
        </p:nvSpPr>
        <p:spPr>
          <a:xfrm>
            <a:off x="3999122" y="3168703"/>
            <a:ext cx="7634689" cy="562829"/>
          </a:xfrm>
          <a:prstGeom prst="roundRect">
            <a:avLst>
              <a:gd name="adj" fmla="val 225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r>
              <a:rPr lang="ko-KR" altLang="en-US" sz="1600" spc="-150" dirty="0">
                <a:solidFill>
                  <a:sysClr val="windowText" lastClr="000000"/>
                </a:solidFill>
              </a:rPr>
              <a:t>↑파일에서 해당하는 각 </a:t>
            </a:r>
            <a:r>
              <a:rPr lang="ko-KR" altLang="en-US" sz="1600" spc="-150" dirty="0" err="1">
                <a:solidFill>
                  <a:sysClr val="windowText" lastClr="000000"/>
                </a:solidFill>
              </a:rPr>
              <a:t>코스명</a:t>
            </a:r>
            <a:r>
              <a:rPr lang="ko-KR" altLang="en-US" sz="1600" spc="-150" dirty="0">
                <a:solidFill>
                  <a:sysClr val="windowText" lastClr="000000"/>
                </a:solidFill>
              </a:rPr>
              <a:t> 기입</a:t>
            </a:r>
          </a:p>
        </p:txBody>
      </p:sp>
    </p:spTree>
    <p:extLst>
      <p:ext uri="{BB962C8B-B14F-4D97-AF65-F5344CB8AC3E}">
        <p14:creationId xmlns:p14="http://schemas.microsoft.com/office/powerpoint/2010/main" val="523339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6">
            <a:extLst>
              <a:ext uri="{FF2B5EF4-FFF2-40B4-BE49-F238E27FC236}">
                <a16:creationId xmlns:a16="http://schemas.microsoft.com/office/drawing/2014/main" id="{AEFBD410-376A-8D33-4052-0E85680C6E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7091073"/>
              </p:ext>
            </p:extLst>
          </p:nvPr>
        </p:nvGraphicFramePr>
        <p:xfrm>
          <a:off x="179962" y="148923"/>
          <a:ext cx="913167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4414">
                  <a:extLst>
                    <a:ext uri="{9D8B030D-6E8A-4147-A177-3AD203B41FA5}">
                      <a16:colId xmlns:a16="http://schemas.microsoft.com/office/drawing/2014/main" val="3107982208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3737385313"/>
                    </a:ext>
                  </a:extLst>
                </a:gridCol>
                <a:gridCol w="1057836">
                  <a:extLst>
                    <a:ext uri="{9D8B030D-6E8A-4147-A177-3AD203B41FA5}">
                      <a16:colId xmlns:a16="http://schemas.microsoft.com/office/drawing/2014/main" val="956255299"/>
                    </a:ext>
                  </a:extLst>
                </a:gridCol>
                <a:gridCol w="2599764">
                  <a:extLst>
                    <a:ext uri="{9D8B030D-6E8A-4147-A177-3AD203B41FA5}">
                      <a16:colId xmlns:a16="http://schemas.microsoft.com/office/drawing/2014/main" val="1747890612"/>
                    </a:ext>
                  </a:extLst>
                </a:gridCol>
                <a:gridCol w="860612">
                  <a:extLst>
                    <a:ext uri="{9D8B030D-6E8A-4147-A177-3AD203B41FA5}">
                      <a16:colId xmlns:a16="http://schemas.microsoft.com/office/drawing/2014/main" val="1876610360"/>
                    </a:ext>
                  </a:extLst>
                </a:gridCol>
                <a:gridCol w="723452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</a:tblGrid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1. </a:t>
                      </a:r>
                      <a:r>
                        <a:rPr lang="ko-KR" altLang="en-US" sz="900" b="0" dirty="0"/>
                        <a:t>컴퓨팅 시스템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01. </a:t>
                      </a:r>
                      <a:r>
                        <a:rPr lang="ko-KR" altLang="en-US" sz="900" b="0" dirty="0"/>
                        <a:t>컴퓨팅 시스템과 운영 체제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진단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/>
                        <a:t>스스로 계획하기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_____________.html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1/1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58E815E-681F-9706-ECBE-D89F31A6492C}"/>
              </a:ext>
            </a:extLst>
          </p:cNvPr>
          <p:cNvSpPr txBox="1"/>
          <p:nvPr/>
        </p:nvSpPr>
        <p:spPr>
          <a:xfrm>
            <a:off x="2908145" y="1523319"/>
            <a:ext cx="3407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150" dirty="0"/>
              <a:t>01. </a:t>
            </a:r>
            <a:r>
              <a:rPr lang="ko-KR" altLang="en-US" sz="1600" b="1" spc="-150" dirty="0"/>
              <a:t>컴퓨팅 시스템과 운영 체제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2B8BDC6-EE80-7398-2E19-EDA191D175D9}"/>
              </a:ext>
            </a:extLst>
          </p:cNvPr>
          <p:cNvSpPr/>
          <p:nvPr/>
        </p:nvSpPr>
        <p:spPr>
          <a:xfrm>
            <a:off x="756803" y="1463996"/>
            <a:ext cx="1977930" cy="4572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스스로 계획하기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12F868B-7F32-A01C-3FF2-40A902A55F22}"/>
              </a:ext>
            </a:extLst>
          </p:cNvPr>
          <p:cNvSpPr/>
          <p:nvPr/>
        </p:nvSpPr>
        <p:spPr>
          <a:xfrm>
            <a:off x="1130145" y="2553701"/>
            <a:ext cx="7759856" cy="1679632"/>
          </a:xfrm>
          <a:prstGeom prst="roundRect">
            <a:avLst>
              <a:gd name="adj" fmla="val 1217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E337C2-A319-84A0-9070-C028AFADD178}"/>
              </a:ext>
            </a:extLst>
          </p:cNvPr>
          <p:cNvSpPr txBox="1"/>
          <p:nvPr/>
        </p:nvSpPr>
        <p:spPr>
          <a:xfrm>
            <a:off x="926944" y="2093818"/>
            <a:ext cx="6430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150" dirty="0"/>
              <a:t>• </a:t>
            </a:r>
            <a:r>
              <a:rPr lang="ko-KR" altLang="en-US" sz="1600" b="1" spc="-150" dirty="0"/>
              <a:t>빈칸에 단어를 끌어 넣어 나만의 학습 목표를 완성해 보자</a:t>
            </a:r>
            <a:r>
              <a:rPr lang="en-US" altLang="ko-KR" sz="1600" b="1" spc="-150" dirty="0"/>
              <a:t>.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02E26EB-DDED-F271-2BA4-A6B0CC525200}"/>
              </a:ext>
            </a:extLst>
          </p:cNvPr>
          <p:cNvSpPr/>
          <p:nvPr/>
        </p:nvSpPr>
        <p:spPr>
          <a:xfrm>
            <a:off x="1130145" y="4362579"/>
            <a:ext cx="7759856" cy="1795615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A5347C-864D-B012-5BF1-C04793E19858}"/>
              </a:ext>
            </a:extLst>
          </p:cNvPr>
          <p:cNvSpPr txBox="1"/>
          <p:nvPr/>
        </p:nvSpPr>
        <p:spPr>
          <a:xfrm>
            <a:off x="1722733" y="4567497"/>
            <a:ext cx="5549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/>
              <a:t>이 단원을 학습한 후 나는 다음 목표를 달성할 수 있을 것이다</a:t>
            </a:r>
            <a:r>
              <a:rPr lang="en-US" altLang="ko-KR" sz="1600" b="1" spc="-15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C7B7FC-B6AF-E1F4-DB2C-B1FBEB8F2D3D}"/>
              </a:ext>
            </a:extLst>
          </p:cNvPr>
          <p:cNvSpPr txBox="1"/>
          <p:nvPr/>
        </p:nvSpPr>
        <p:spPr>
          <a:xfrm>
            <a:off x="2336799" y="2779069"/>
            <a:ext cx="1524156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/>
              <a:t>컴퓨팅 시스템</a:t>
            </a:r>
            <a:endParaRPr lang="en-US" altLang="ko-KR" sz="1600" b="1" spc="-1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E2926-0C5D-299C-8499-1D0F67A90B22}"/>
              </a:ext>
            </a:extLst>
          </p:cNvPr>
          <p:cNvSpPr txBox="1"/>
          <p:nvPr/>
        </p:nvSpPr>
        <p:spPr>
          <a:xfrm>
            <a:off x="2336799" y="3252956"/>
            <a:ext cx="1524156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/>
              <a:t>운영 체제</a:t>
            </a:r>
            <a:endParaRPr lang="en-US" altLang="ko-KR" sz="1600" b="1" spc="-1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5C25EC-9973-E5AA-1BB5-6955D3906ACA}"/>
              </a:ext>
            </a:extLst>
          </p:cNvPr>
          <p:cNvSpPr txBox="1"/>
          <p:nvPr/>
        </p:nvSpPr>
        <p:spPr>
          <a:xfrm>
            <a:off x="4326466" y="2779069"/>
            <a:ext cx="1524156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/>
              <a:t>작동 원리</a:t>
            </a:r>
            <a:endParaRPr lang="en-US" altLang="ko-KR" sz="1600" b="1" spc="-1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0745EB-508C-8537-94B8-E9502910A64E}"/>
              </a:ext>
            </a:extLst>
          </p:cNvPr>
          <p:cNvSpPr txBox="1"/>
          <p:nvPr/>
        </p:nvSpPr>
        <p:spPr>
          <a:xfrm>
            <a:off x="4326466" y="3252956"/>
            <a:ext cx="1524156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/>
              <a:t>구성 요소</a:t>
            </a:r>
            <a:endParaRPr lang="en-US" altLang="ko-KR" sz="1600" b="1" spc="-1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2B625F-09EF-AA47-8BB7-BDEA2D63F3E1}"/>
              </a:ext>
            </a:extLst>
          </p:cNvPr>
          <p:cNvSpPr txBox="1"/>
          <p:nvPr/>
        </p:nvSpPr>
        <p:spPr>
          <a:xfrm>
            <a:off x="2316588" y="5224727"/>
            <a:ext cx="1524156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 dirty="0"/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6EA4E3-418B-ABFB-0458-3BC5734DCAE6}"/>
              </a:ext>
            </a:extLst>
          </p:cNvPr>
          <p:cNvSpPr txBox="1"/>
          <p:nvPr/>
        </p:nvSpPr>
        <p:spPr>
          <a:xfrm>
            <a:off x="4326466" y="3720756"/>
            <a:ext cx="1524156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/>
              <a:t>기능</a:t>
            </a:r>
            <a:endParaRPr lang="en-US" altLang="ko-KR" sz="1600" b="1" spc="-1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BFB6C7-1A19-180A-9E4B-BF259BB2CC72}"/>
              </a:ext>
            </a:extLst>
          </p:cNvPr>
          <p:cNvSpPr txBox="1"/>
          <p:nvPr/>
        </p:nvSpPr>
        <p:spPr>
          <a:xfrm>
            <a:off x="6316133" y="2779069"/>
            <a:ext cx="1524156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/>
              <a:t>파악하기</a:t>
            </a:r>
            <a:endParaRPr lang="en-US" altLang="ko-KR" sz="1600" b="1" spc="-1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F92BE4-3164-2E34-BDFC-EB652B2F252C}"/>
              </a:ext>
            </a:extLst>
          </p:cNvPr>
          <p:cNvSpPr txBox="1"/>
          <p:nvPr/>
        </p:nvSpPr>
        <p:spPr>
          <a:xfrm>
            <a:off x="6316133" y="3252956"/>
            <a:ext cx="1524156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/>
              <a:t>관계 짓기</a:t>
            </a:r>
            <a:endParaRPr lang="en-US" altLang="ko-KR" sz="1600" b="1" spc="-1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E41EC1-A58C-332B-6D9C-2E0075CD53FF}"/>
              </a:ext>
            </a:extLst>
          </p:cNvPr>
          <p:cNvSpPr txBox="1"/>
          <p:nvPr/>
        </p:nvSpPr>
        <p:spPr>
          <a:xfrm>
            <a:off x="6316133" y="3720756"/>
            <a:ext cx="1524156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/>
              <a:t>분석하기</a:t>
            </a:r>
            <a:endParaRPr lang="en-US" altLang="ko-KR" sz="1600" b="1" spc="-1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E71173-AD4A-DD19-62BC-515212883085}"/>
              </a:ext>
            </a:extLst>
          </p:cNvPr>
          <p:cNvSpPr txBox="1"/>
          <p:nvPr/>
        </p:nvSpPr>
        <p:spPr>
          <a:xfrm>
            <a:off x="4468128" y="5224727"/>
            <a:ext cx="1524156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 dirty="0"/>
              <a:t>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37177F-F87F-9D6C-962F-6D0FC1D41392}"/>
              </a:ext>
            </a:extLst>
          </p:cNvPr>
          <p:cNvSpPr txBox="1"/>
          <p:nvPr/>
        </p:nvSpPr>
        <p:spPr>
          <a:xfrm>
            <a:off x="3840744" y="5252649"/>
            <a:ext cx="418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/>
              <a:t>의 </a:t>
            </a:r>
            <a:endParaRPr lang="en-US" altLang="ko-KR" sz="1600" b="1" spc="-1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D0647E-A038-73A0-1FAB-68830BA5B4D5}"/>
              </a:ext>
            </a:extLst>
          </p:cNvPr>
          <p:cNvSpPr txBox="1"/>
          <p:nvPr/>
        </p:nvSpPr>
        <p:spPr>
          <a:xfrm>
            <a:off x="6316133" y="5224727"/>
            <a:ext cx="1524156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 dirty="0"/>
              <a:t>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6D4511-1CE3-9F7C-F55F-A59C66759BED}"/>
              </a:ext>
            </a:extLst>
          </p:cNvPr>
          <p:cNvSpPr txBox="1"/>
          <p:nvPr/>
        </p:nvSpPr>
        <p:spPr>
          <a:xfrm>
            <a:off x="1208616" y="5095481"/>
            <a:ext cx="7759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/>
              <a:t>“                                                                    “</a:t>
            </a:r>
          </a:p>
        </p:txBody>
      </p:sp>
      <p:graphicFrame>
        <p:nvGraphicFramePr>
          <p:cNvPr id="26" name="내용 개체 틀 6">
            <a:extLst>
              <a:ext uri="{FF2B5EF4-FFF2-40B4-BE49-F238E27FC236}">
                <a16:creationId xmlns:a16="http://schemas.microsoft.com/office/drawing/2014/main" id="{CC41ED0E-A6BA-A786-C20C-A185298549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9238690"/>
              </p:ext>
            </p:extLst>
          </p:nvPr>
        </p:nvGraphicFramePr>
        <p:xfrm>
          <a:off x="9503922" y="954163"/>
          <a:ext cx="2514282" cy="19564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8318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  <a:gridCol w="2005964">
                  <a:extLst>
                    <a:ext uri="{9D8B030D-6E8A-4147-A177-3AD203B41FA5}">
                      <a16:colId xmlns:a16="http://schemas.microsoft.com/office/drawing/2014/main" val="3538344493"/>
                    </a:ext>
                  </a:extLst>
                </a:gridCol>
              </a:tblGrid>
              <a:tr h="454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#1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/>
                        <a:t>각각의 박스를 </a:t>
                      </a:r>
                      <a:r>
                        <a:rPr lang="ko-KR" altLang="en-US" sz="900" b="0" dirty="0" err="1"/>
                        <a:t>드래그할</a:t>
                      </a:r>
                      <a:r>
                        <a:rPr lang="ko-KR" altLang="en-US" sz="900" b="0" dirty="0"/>
                        <a:t> 수 있도록 하고</a:t>
                      </a:r>
                      <a:r>
                        <a:rPr lang="en-US" altLang="ko-KR" sz="900" b="0" dirty="0"/>
                        <a:t> </a:t>
                      </a:r>
                      <a:r>
                        <a:rPr lang="ko-KR" altLang="en-US" sz="900" b="0" dirty="0"/>
                        <a:t>각 색깔에 맞는 </a:t>
                      </a:r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#2</a:t>
                      </a:r>
                      <a:r>
                        <a:rPr lang="ko-KR" altLang="en-US" sz="900" b="0" dirty="0"/>
                        <a:t>에 </a:t>
                      </a:r>
                      <a:r>
                        <a:rPr lang="ko-KR" altLang="en-US" sz="900" b="0" dirty="0" err="1"/>
                        <a:t>드롭되도록</a:t>
                      </a:r>
                      <a:r>
                        <a:rPr lang="ko-KR" altLang="en-US" sz="900" b="0" dirty="0"/>
                        <a:t> 구성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#2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/>
                        <a:t>‘?’</a:t>
                      </a:r>
                      <a:r>
                        <a:rPr lang="ko-KR" altLang="en-US" sz="900" b="0" dirty="0"/>
                        <a:t>를 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en-US" altLang="ko-KR" sz="900" b="0" dirty="0"/>
                        <a:t>#1</a:t>
                      </a:r>
                      <a:r>
                        <a:rPr lang="ko-KR" altLang="en-US" sz="900" b="0" dirty="0"/>
                        <a:t>에서 끌어 넣은 단어로 변경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#3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/>
                        <a:t>3</a:t>
                      </a:r>
                      <a:r>
                        <a:rPr lang="ko-KR" altLang="en-US" sz="900" b="0" dirty="0"/>
                        <a:t>칸의 단어가 모두 바뀌었을 때 등장</a:t>
                      </a:r>
                      <a:r>
                        <a:rPr lang="en-US" altLang="ko-KR" sz="900" b="0" dirty="0"/>
                        <a:t>,</a:t>
                      </a:r>
                    </a:p>
                    <a:p>
                      <a:pPr algn="l" latinLnBrk="1"/>
                      <a:r>
                        <a:rPr lang="ko-KR" altLang="en-US" sz="900" b="0" dirty="0"/>
                        <a:t>클릭 시 초기화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619872"/>
                  </a:ext>
                </a:extLst>
              </a:tr>
            </a:tbl>
          </a:graphicData>
        </a:graphic>
      </p:graphicFrame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E8A3462-AE21-ED15-F275-5D9D794FD181}"/>
              </a:ext>
            </a:extLst>
          </p:cNvPr>
          <p:cNvSpPr/>
          <p:nvPr/>
        </p:nvSpPr>
        <p:spPr>
          <a:xfrm>
            <a:off x="2072640" y="2706101"/>
            <a:ext cx="6008914" cy="1467048"/>
          </a:xfrm>
          <a:prstGeom prst="roundRect">
            <a:avLst>
              <a:gd name="adj" fmla="val 12172"/>
            </a:avLst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D443CB7-9AB3-A773-9FE0-C8FEDFB459FB}"/>
              </a:ext>
            </a:extLst>
          </p:cNvPr>
          <p:cNvSpPr/>
          <p:nvPr/>
        </p:nvSpPr>
        <p:spPr>
          <a:xfrm>
            <a:off x="1981720" y="2621802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F1E34E5-59A1-838F-46E5-2918E3B04B0D}"/>
              </a:ext>
            </a:extLst>
          </p:cNvPr>
          <p:cNvSpPr/>
          <p:nvPr/>
        </p:nvSpPr>
        <p:spPr>
          <a:xfrm>
            <a:off x="2084087" y="5110969"/>
            <a:ext cx="6008914" cy="657230"/>
          </a:xfrm>
          <a:prstGeom prst="roundRect">
            <a:avLst>
              <a:gd name="adj" fmla="val 12172"/>
            </a:avLst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FBEED51-653C-1A69-F2E8-A3E46382F658}"/>
              </a:ext>
            </a:extLst>
          </p:cNvPr>
          <p:cNvSpPr/>
          <p:nvPr/>
        </p:nvSpPr>
        <p:spPr>
          <a:xfrm>
            <a:off x="1981720" y="5008002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9DE96B9-8922-4714-2C03-12C47588F773}"/>
              </a:ext>
            </a:extLst>
          </p:cNvPr>
          <p:cNvSpPr/>
          <p:nvPr/>
        </p:nvSpPr>
        <p:spPr>
          <a:xfrm>
            <a:off x="7272068" y="5869125"/>
            <a:ext cx="1393731" cy="393062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다시 하기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9A22B76-1AA9-641E-D52B-38C2B0F4A849}"/>
              </a:ext>
            </a:extLst>
          </p:cNvPr>
          <p:cNvSpPr/>
          <p:nvPr/>
        </p:nvSpPr>
        <p:spPr>
          <a:xfrm>
            <a:off x="7171786" y="5964522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74432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6">
            <a:extLst>
              <a:ext uri="{FF2B5EF4-FFF2-40B4-BE49-F238E27FC236}">
                <a16:creationId xmlns:a16="http://schemas.microsoft.com/office/drawing/2014/main" id="{AEFBD410-376A-8D33-4052-0E85680C6E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3663797"/>
              </p:ext>
            </p:extLst>
          </p:nvPr>
        </p:nvGraphicFramePr>
        <p:xfrm>
          <a:off x="179962" y="148923"/>
          <a:ext cx="913167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4414">
                  <a:extLst>
                    <a:ext uri="{9D8B030D-6E8A-4147-A177-3AD203B41FA5}">
                      <a16:colId xmlns:a16="http://schemas.microsoft.com/office/drawing/2014/main" val="3107982208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3737385313"/>
                    </a:ext>
                  </a:extLst>
                </a:gridCol>
                <a:gridCol w="1057836">
                  <a:extLst>
                    <a:ext uri="{9D8B030D-6E8A-4147-A177-3AD203B41FA5}">
                      <a16:colId xmlns:a16="http://schemas.microsoft.com/office/drawing/2014/main" val="956255299"/>
                    </a:ext>
                  </a:extLst>
                </a:gridCol>
                <a:gridCol w="2599764">
                  <a:extLst>
                    <a:ext uri="{9D8B030D-6E8A-4147-A177-3AD203B41FA5}">
                      <a16:colId xmlns:a16="http://schemas.microsoft.com/office/drawing/2014/main" val="1747890612"/>
                    </a:ext>
                  </a:extLst>
                </a:gridCol>
                <a:gridCol w="860612">
                  <a:extLst>
                    <a:ext uri="{9D8B030D-6E8A-4147-A177-3AD203B41FA5}">
                      <a16:colId xmlns:a16="http://schemas.microsoft.com/office/drawing/2014/main" val="1876610360"/>
                    </a:ext>
                  </a:extLst>
                </a:gridCol>
                <a:gridCol w="723452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</a:tblGrid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1. </a:t>
                      </a:r>
                      <a:r>
                        <a:rPr lang="ko-KR" altLang="en-US" sz="900" b="0" dirty="0"/>
                        <a:t>컴퓨팅 시스템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01-1. </a:t>
                      </a:r>
                      <a:r>
                        <a:rPr lang="ko-KR" altLang="en-US" sz="900" b="0" dirty="0"/>
                        <a:t>컴퓨팅 시스템의 구성과 작동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수업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/>
                        <a:t>학습 목표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_____________.html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1/1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2B8BDC6-EE80-7398-2E19-EDA191D175D9}"/>
              </a:ext>
            </a:extLst>
          </p:cNvPr>
          <p:cNvSpPr/>
          <p:nvPr/>
        </p:nvSpPr>
        <p:spPr>
          <a:xfrm>
            <a:off x="756803" y="1463996"/>
            <a:ext cx="1977930" cy="4572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학습 목표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12F868B-7F32-A01C-3FF2-40A902A55F22}"/>
              </a:ext>
            </a:extLst>
          </p:cNvPr>
          <p:cNvSpPr/>
          <p:nvPr/>
        </p:nvSpPr>
        <p:spPr>
          <a:xfrm>
            <a:off x="756803" y="2149552"/>
            <a:ext cx="7977995" cy="3308855"/>
          </a:xfrm>
          <a:prstGeom prst="roundRect">
            <a:avLst>
              <a:gd name="adj" fmla="val 121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solidFill>
                  <a:sysClr val="windowText" lastClr="000000"/>
                </a:solidFill>
              </a:rPr>
              <a:t>• </a:t>
            </a:r>
            <a:r>
              <a:rPr lang="ko-KR" altLang="en-US" sz="2000" dirty="0">
                <a:solidFill>
                  <a:sysClr val="windowText" lastClr="000000"/>
                </a:solidFill>
              </a:rPr>
              <a:t>컴퓨팅 시스템의 구성 요소와 작동 원리를 설명할 수 있다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2000" dirty="0">
                <a:solidFill>
                  <a:sysClr val="windowText" lastClr="000000"/>
                </a:solidFill>
              </a:rPr>
              <a:t>• </a:t>
            </a:r>
            <a:r>
              <a:rPr lang="ko-KR" altLang="en-US" sz="2000" dirty="0">
                <a:solidFill>
                  <a:sysClr val="windowText" lastClr="000000"/>
                </a:solidFill>
              </a:rPr>
              <a:t>다양한 컴퓨팅 시스템이 문제를 해결하는 방식을 설명할 수 있다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D62CD0-1EAF-8757-7E40-D5BE8BAA61BE}"/>
              </a:ext>
            </a:extLst>
          </p:cNvPr>
          <p:cNvSpPr txBox="1"/>
          <p:nvPr/>
        </p:nvSpPr>
        <p:spPr>
          <a:xfrm>
            <a:off x="2760134" y="1523319"/>
            <a:ext cx="2883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/>
              <a:t>컴퓨팅 시스템의 구성과 작동</a:t>
            </a:r>
            <a:endParaRPr lang="ko-KR" altLang="en-US" sz="1600" b="1" spc="-150" dirty="0"/>
          </a:p>
        </p:txBody>
      </p:sp>
    </p:spTree>
    <p:extLst>
      <p:ext uri="{BB962C8B-B14F-4D97-AF65-F5344CB8AC3E}">
        <p14:creationId xmlns:p14="http://schemas.microsoft.com/office/powerpoint/2010/main" val="4262485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6">
            <a:extLst>
              <a:ext uri="{FF2B5EF4-FFF2-40B4-BE49-F238E27FC236}">
                <a16:creationId xmlns:a16="http://schemas.microsoft.com/office/drawing/2014/main" id="{AEFBD410-376A-8D33-4052-0E85680C6E33}"/>
              </a:ext>
            </a:extLst>
          </p:cNvPr>
          <p:cNvGraphicFramePr>
            <a:graphicFrameLocks/>
          </p:cNvGraphicFramePr>
          <p:nvPr/>
        </p:nvGraphicFramePr>
        <p:xfrm>
          <a:off x="179962" y="148923"/>
          <a:ext cx="913167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4414">
                  <a:extLst>
                    <a:ext uri="{9D8B030D-6E8A-4147-A177-3AD203B41FA5}">
                      <a16:colId xmlns:a16="http://schemas.microsoft.com/office/drawing/2014/main" val="3107982208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3737385313"/>
                    </a:ext>
                  </a:extLst>
                </a:gridCol>
                <a:gridCol w="1057836">
                  <a:extLst>
                    <a:ext uri="{9D8B030D-6E8A-4147-A177-3AD203B41FA5}">
                      <a16:colId xmlns:a16="http://schemas.microsoft.com/office/drawing/2014/main" val="956255299"/>
                    </a:ext>
                  </a:extLst>
                </a:gridCol>
                <a:gridCol w="2599764">
                  <a:extLst>
                    <a:ext uri="{9D8B030D-6E8A-4147-A177-3AD203B41FA5}">
                      <a16:colId xmlns:a16="http://schemas.microsoft.com/office/drawing/2014/main" val="1747890612"/>
                    </a:ext>
                  </a:extLst>
                </a:gridCol>
                <a:gridCol w="860612">
                  <a:extLst>
                    <a:ext uri="{9D8B030D-6E8A-4147-A177-3AD203B41FA5}">
                      <a16:colId xmlns:a16="http://schemas.microsoft.com/office/drawing/2014/main" val="1876610360"/>
                    </a:ext>
                  </a:extLst>
                </a:gridCol>
                <a:gridCol w="723452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</a:tblGrid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1. </a:t>
                      </a:r>
                      <a:r>
                        <a:rPr lang="ko-KR" altLang="en-US" sz="900" b="0" dirty="0"/>
                        <a:t>컴퓨팅 시스템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01-1. </a:t>
                      </a:r>
                      <a:r>
                        <a:rPr lang="ko-KR" altLang="en-US" sz="900" b="0" dirty="0"/>
                        <a:t>컴퓨팅 시스템의 구성과 작동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수업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1. </a:t>
                      </a:r>
                      <a:r>
                        <a:rPr lang="ko-KR" altLang="en-US" sz="900" b="1" dirty="0"/>
                        <a:t>컴퓨팅 시스템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_____________.html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1/2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2B8BDC6-EE80-7398-2E19-EDA191D175D9}"/>
              </a:ext>
            </a:extLst>
          </p:cNvPr>
          <p:cNvSpPr/>
          <p:nvPr/>
        </p:nvSpPr>
        <p:spPr>
          <a:xfrm>
            <a:off x="756803" y="1188989"/>
            <a:ext cx="444980" cy="338554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</a:rPr>
              <a:t>1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12F868B-7F32-A01C-3FF2-40A902A55F22}"/>
              </a:ext>
            </a:extLst>
          </p:cNvPr>
          <p:cNvSpPr/>
          <p:nvPr/>
        </p:nvSpPr>
        <p:spPr>
          <a:xfrm>
            <a:off x="1112402" y="2321621"/>
            <a:ext cx="7625197" cy="1050848"/>
          </a:xfrm>
          <a:prstGeom prst="roundRect">
            <a:avLst>
              <a:gd name="adj" fmla="val 121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ysClr val="windowText" lastClr="000000"/>
                </a:solidFill>
              </a:rPr>
              <a:t>다양한 유형의 자료를 </a:t>
            </a:r>
            <a:r>
              <a:rPr lang="ko-KR" altLang="en-US" sz="1600" dirty="0" err="1">
                <a:solidFill>
                  <a:sysClr val="windowText" lastClr="000000"/>
                </a:solidFill>
              </a:rPr>
              <a:t>입력받아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 정해진 과정에 따라 처리하여 원하는 데이터를 만들고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그 결과를 저장하거나 출력할 수 있는 전자 장치 시스템</a:t>
            </a:r>
            <a:endParaRPr lang="en-US" altLang="ko-KR" sz="1600" dirty="0">
              <a:solidFill>
                <a:sysClr val="windowText" lastClr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D62CD0-1EAF-8757-7E40-D5BE8BAA61BE}"/>
              </a:ext>
            </a:extLst>
          </p:cNvPr>
          <p:cNvSpPr txBox="1"/>
          <p:nvPr/>
        </p:nvSpPr>
        <p:spPr>
          <a:xfrm>
            <a:off x="1201783" y="1188989"/>
            <a:ext cx="2883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/>
              <a:t>컴퓨팅 시스템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89B997F-E9CE-2C24-881F-2165BCBE2122}"/>
              </a:ext>
            </a:extLst>
          </p:cNvPr>
          <p:cNvSpPr/>
          <p:nvPr/>
        </p:nvSpPr>
        <p:spPr>
          <a:xfrm>
            <a:off x="1112403" y="3809738"/>
            <a:ext cx="7625197" cy="1438525"/>
          </a:xfrm>
          <a:prstGeom prst="roundRect">
            <a:avLst>
              <a:gd name="adj" fmla="val 121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ysClr val="windowText" lastClr="000000"/>
                </a:solidFill>
              </a:rPr>
              <a:t>텔레비전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냉장고 등과 같은 가전제품부터 스마트폰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태블릿 컴퓨터 등 다양한 형태가 있으며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각 구성 요소가 상호 작용하며 필요한 일을 처리한다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.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ysClr val="windowText" lastClr="000000"/>
                </a:solidFill>
              </a:rPr>
              <a:t> 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이를 통해 우리는 컴퓨팅 시스템으로 시간과 장소에 </a:t>
            </a:r>
            <a:r>
              <a:rPr lang="ko-KR" altLang="en-US" sz="1600" dirty="0" err="1">
                <a:solidFill>
                  <a:sysClr val="windowText" lastClr="000000"/>
                </a:solidFill>
              </a:rPr>
              <a:t>제약받지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 않고 원하는 일을 편리하게 할 수 있게 되었다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AC9FE5F-88D2-638C-F1A3-E5E30EE8CBA5}"/>
              </a:ext>
            </a:extLst>
          </p:cNvPr>
          <p:cNvSpPr/>
          <p:nvPr/>
        </p:nvSpPr>
        <p:spPr>
          <a:xfrm>
            <a:off x="1112403" y="1791768"/>
            <a:ext cx="7625197" cy="395056"/>
          </a:xfrm>
          <a:prstGeom prst="roundRect">
            <a:avLst>
              <a:gd name="adj" fmla="val 12172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컴퓨팅 시스템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C8EB1A3B-F4CA-4ABD-1C5A-51801F3437F2}"/>
              </a:ext>
            </a:extLst>
          </p:cNvPr>
          <p:cNvSpPr/>
          <p:nvPr/>
        </p:nvSpPr>
        <p:spPr>
          <a:xfrm>
            <a:off x="4580467" y="3427372"/>
            <a:ext cx="347133" cy="327464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AE8DB2B-1C10-1F6B-151E-1BC77E54F498}"/>
              </a:ext>
            </a:extLst>
          </p:cNvPr>
          <p:cNvSpPr/>
          <p:nvPr/>
        </p:nvSpPr>
        <p:spPr>
          <a:xfrm>
            <a:off x="2565401" y="2569192"/>
            <a:ext cx="463972" cy="287992"/>
          </a:xfrm>
          <a:prstGeom prst="roundRect">
            <a:avLst>
              <a:gd name="adj" fmla="val 12172"/>
            </a:avLst>
          </a:prstGeom>
          <a:solidFill>
            <a:schemeClr val="accent4">
              <a:lumMod val="40000"/>
              <a:lumOff val="60000"/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8182A20-92E7-216D-CB61-BB64A257177B}"/>
              </a:ext>
            </a:extLst>
          </p:cNvPr>
          <p:cNvSpPr/>
          <p:nvPr/>
        </p:nvSpPr>
        <p:spPr>
          <a:xfrm>
            <a:off x="5969001" y="2569192"/>
            <a:ext cx="463972" cy="287992"/>
          </a:xfrm>
          <a:prstGeom prst="roundRect">
            <a:avLst>
              <a:gd name="adj" fmla="val 12172"/>
            </a:avLst>
          </a:prstGeom>
          <a:solidFill>
            <a:schemeClr val="accent4">
              <a:lumMod val="40000"/>
              <a:lumOff val="60000"/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BA65C7D-2BF4-BB84-512B-3FDBA37A270E}"/>
              </a:ext>
            </a:extLst>
          </p:cNvPr>
          <p:cNvSpPr/>
          <p:nvPr/>
        </p:nvSpPr>
        <p:spPr>
          <a:xfrm>
            <a:off x="7543801" y="2569192"/>
            <a:ext cx="626532" cy="287992"/>
          </a:xfrm>
          <a:prstGeom prst="roundRect">
            <a:avLst>
              <a:gd name="adj" fmla="val 12172"/>
            </a:avLst>
          </a:prstGeom>
          <a:solidFill>
            <a:schemeClr val="accent4">
              <a:lumMod val="40000"/>
              <a:lumOff val="60000"/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D6F654A-7290-DA98-9028-FF4800D613C0}"/>
              </a:ext>
            </a:extLst>
          </p:cNvPr>
          <p:cNvSpPr/>
          <p:nvPr/>
        </p:nvSpPr>
        <p:spPr>
          <a:xfrm>
            <a:off x="2252134" y="2913336"/>
            <a:ext cx="463972" cy="287992"/>
          </a:xfrm>
          <a:prstGeom prst="roundRect">
            <a:avLst>
              <a:gd name="adj" fmla="val 12172"/>
            </a:avLst>
          </a:prstGeom>
          <a:solidFill>
            <a:schemeClr val="accent4">
              <a:lumMod val="40000"/>
              <a:lumOff val="60000"/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A4A8565-EDFE-197A-A297-EB9EFDCF11A3}"/>
              </a:ext>
            </a:extLst>
          </p:cNvPr>
          <p:cNvSpPr/>
          <p:nvPr/>
        </p:nvSpPr>
        <p:spPr>
          <a:xfrm>
            <a:off x="2897297" y="2910532"/>
            <a:ext cx="463972" cy="287992"/>
          </a:xfrm>
          <a:prstGeom prst="roundRect">
            <a:avLst>
              <a:gd name="adj" fmla="val 12172"/>
            </a:avLst>
          </a:prstGeom>
          <a:solidFill>
            <a:schemeClr val="accent4">
              <a:lumMod val="40000"/>
              <a:lumOff val="60000"/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6A48F32-0C9B-6EDC-8BE9-7F26F959EBCB}"/>
              </a:ext>
            </a:extLst>
          </p:cNvPr>
          <p:cNvSpPr/>
          <p:nvPr/>
        </p:nvSpPr>
        <p:spPr>
          <a:xfrm>
            <a:off x="3969177" y="2910532"/>
            <a:ext cx="463972" cy="287992"/>
          </a:xfrm>
          <a:prstGeom prst="roundRect">
            <a:avLst>
              <a:gd name="adj" fmla="val 12172"/>
            </a:avLst>
          </a:prstGeom>
          <a:solidFill>
            <a:schemeClr val="accent4">
              <a:lumMod val="40000"/>
              <a:lumOff val="60000"/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B8FDBDF-1758-D51C-32AD-652C3D462719}"/>
              </a:ext>
            </a:extLst>
          </p:cNvPr>
          <p:cNvSpPr/>
          <p:nvPr/>
        </p:nvSpPr>
        <p:spPr>
          <a:xfrm>
            <a:off x="5358551" y="2910532"/>
            <a:ext cx="1736516" cy="287992"/>
          </a:xfrm>
          <a:prstGeom prst="roundRect">
            <a:avLst>
              <a:gd name="adj" fmla="val 12172"/>
            </a:avLst>
          </a:prstGeom>
          <a:solidFill>
            <a:schemeClr val="accent4">
              <a:lumMod val="40000"/>
              <a:lumOff val="60000"/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18" name="내용 개체 틀 6">
            <a:extLst>
              <a:ext uri="{FF2B5EF4-FFF2-40B4-BE49-F238E27FC236}">
                <a16:creationId xmlns:a16="http://schemas.microsoft.com/office/drawing/2014/main" id="{56470DA0-31DD-E9FD-9189-466C89D835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9162529"/>
              </p:ext>
            </p:extLst>
          </p:nvPr>
        </p:nvGraphicFramePr>
        <p:xfrm>
          <a:off x="9503922" y="954163"/>
          <a:ext cx="2514282" cy="19582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8318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  <a:gridCol w="2005964">
                  <a:extLst>
                    <a:ext uri="{9D8B030D-6E8A-4147-A177-3AD203B41FA5}">
                      <a16:colId xmlns:a16="http://schemas.microsoft.com/office/drawing/2014/main" val="3538344493"/>
                    </a:ext>
                  </a:extLst>
                </a:gridCol>
              </a:tblGrid>
              <a:tr h="454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#1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/>
                        <a:t>물음표 형태로 가려져 있다가 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ko-KR" altLang="en-US" sz="900" b="0" dirty="0"/>
                        <a:t>각각의 내용을 클릭 시 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#2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/>
                        <a:t>#1</a:t>
                      </a:r>
                      <a:r>
                        <a:rPr lang="ko-KR" altLang="en-US" sz="900" b="0" dirty="0"/>
                        <a:t>이 모두 노출되었을 때 등장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#3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/>
                        <a:t>#1~2</a:t>
                      </a:r>
                      <a:r>
                        <a:rPr lang="ko-KR" altLang="en-US" sz="900" b="0" dirty="0"/>
                        <a:t>의 </a:t>
                      </a:r>
                      <a:r>
                        <a:rPr lang="ko-KR" altLang="en-US" sz="900" b="0" dirty="0" err="1"/>
                        <a:t>온클릭</a:t>
                      </a:r>
                      <a:r>
                        <a:rPr lang="ko-KR" altLang="en-US" sz="900" b="0" dirty="0"/>
                        <a:t> 이벤트 전에는 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en-US" altLang="ko-KR" sz="900" b="0" dirty="0"/>
                        <a:t>‘</a:t>
                      </a:r>
                      <a:r>
                        <a:rPr lang="ko-KR" altLang="en-US" sz="900" b="0" dirty="0"/>
                        <a:t>전체 보기</a:t>
                      </a:r>
                      <a:r>
                        <a:rPr lang="en-US" altLang="ko-KR" sz="900" b="0" dirty="0"/>
                        <a:t>‘, </a:t>
                      </a:r>
                    </a:p>
                    <a:p>
                      <a:pPr algn="l" latinLnBrk="1"/>
                      <a:r>
                        <a:rPr lang="en-US" altLang="ko-KR" sz="900" b="0" dirty="0"/>
                        <a:t>#1~2</a:t>
                      </a:r>
                      <a:r>
                        <a:rPr lang="ko-KR" altLang="en-US" sz="900" b="0" dirty="0"/>
                        <a:t>의 이벤트가 하나라도 </a:t>
                      </a:r>
                      <a:r>
                        <a:rPr lang="ko-KR" altLang="en-US" sz="900" b="0" dirty="0" err="1"/>
                        <a:t>발돈되면</a:t>
                      </a:r>
                      <a:r>
                        <a:rPr lang="ko-KR" altLang="en-US" sz="900" b="0" dirty="0"/>
                        <a:t> 다시 하기 버튼으로 변동되며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ko-KR" altLang="en-US" sz="900" b="0" dirty="0"/>
                        <a:t>클릭 시 리셋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619872"/>
                  </a:ext>
                </a:extLst>
              </a:tr>
            </a:tbl>
          </a:graphicData>
        </a:graphic>
      </p:graphicFrame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3E6C0CA-B3D9-076D-3395-EC18C9816570}"/>
              </a:ext>
            </a:extLst>
          </p:cNvPr>
          <p:cNvSpPr/>
          <p:nvPr/>
        </p:nvSpPr>
        <p:spPr>
          <a:xfrm>
            <a:off x="2020147" y="2283977"/>
            <a:ext cx="6632785" cy="1088491"/>
          </a:xfrm>
          <a:prstGeom prst="roundRect">
            <a:avLst>
              <a:gd name="adj" fmla="val 12172"/>
            </a:avLst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75EC9A8-8874-2E62-CBB1-E4F98C19724C}"/>
              </a:ext>
            </a:extLst>
          </p:cNvPr>
          <p:cNvSpPr/>
          <p:nvPr/>
        </p:nvSpPr>
        <p:spPr>
          <a:xfrm>
            <a:off x="2007487" y="2144394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8C4C7E-5582-8048-2D14-4A37D79E5C43}"/>
              </a:ext>
            </a:extLst>
          </p:cNvPr>
          <p:cNvSpPr/>
          <p:nvPr/>
        </p:nvSpPr>
        <p:spPr>
          <a:xfrm>
            <a:off x="7272068" y="5869125"/>
            <a:ext cx="1393731" cy="393062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다시 하기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A32D389-C8CD-40AC-91F5-48EED8FC2C77}"/>
              </a:ext>
            </a:extLst>
          </p:cNvPr>
          <p:cNvSpPr/>
          <p:nvPr/>
        </p:nvSpPr>
        <p:spPr>
          <a:xfrm>
            <a:off x="1012614" y="3427370"/>
            <a:ext cx="7835053" cy="1865308"/>
          </a:xfrm>
          <a:prstGeom prst="roundRect">
            <a:avLst>
              <a:gd name="adj" fmla="val 12172"/>
            </a:avLst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CF6B28B-37F2-5A3D-0727-C00523F54C94}"/>
              </a:ext>
            </a:extLst>
          </p:cNvPr>
          <p:cNvSpPr/>
          <p:nvPr/>
        </p:nvSpPr>
        <p:spPr>
          <a:xfrm>
            <a:off x="999954" y="3287787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BF4D22C-F8B6-6247-BFE9-DB51801BD6EF}"/>
              </a:ext>
            </a:extLst>
          </p:cNvPr>
          <p:cNvSpPr/>
          <p:nvPr/>
        </p:nvSpPr>
        <p:spPr>
          <a:xfrm>
            <a:off x="7258844" y="5746801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graphicFrame>
        <p:nvGraphicFramePr>
          <p:cNvPr id="14" name="내용 개체 틀 6">
            <a:extLst>
              <a:ext uri="{FF2B5EF4-FFF2-40B4-BE49-F238E27FC236}">
                <a16:creationId xmlns:a16="http://schemas.microsoft.com/office/drawing/2014/main" id="{E899F29A-F7C9-5BDE-AB70-1A76931A3B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7308529"/>
              </p:ext>
            </p:extLst>
          </p:nvPr>
        </p:nvGraphicFramePr>
        <p:xfrm>
          <a:off x="9503922" y="3111576"/>
          <a:ext cx="2514282" cy="16851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8318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  <a:gridCol w="2005964">
                  <a:extLst>
                    <a:ext uri="{9D8B030D-6E8A-4147-A177-3AD203B41FA5}">
                      <a16:colId xmlns:a16="http://schemas.microsoft.com/office/drawing/2014/main" val="3538344493"/>
                    </a:ext>
                  </a:extLst>
                </a:gridCol>
              </a:tblGrid>
              <a:tr h="23169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FFFF00"/>
                          </a:solidFill>
                        </a:rPr>
                        <a:t>용어 콕콕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레이어 팝업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rgbClr val="FF0000"/>
                          </a:solidFill>
                        </a:rPr>
                        <a:t>#1</a:t>
                      </a:r>
                      <a:endParaRPr lang="ko-KR" altLang="en-US" sz="9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1" dirty="0"/>
                        <a:t>컴퓨팅</a:t>
                      </a:r>
                      <a:r>
                        <a:rPr lang="en-US" altLang="ko-KR" sz="900" b="1" dirty="0"/>
                        <a:t>(Computing)</a:t>
                      </a:r>
                    </a:p>
                    <a:p>
                      <a:pPr algn="l" latinLnBrk="1"/>
                      <a:r>
                        <a:rPr lang="ko-KR" altLang="en-US" sz="900" b="0" dirty="0"/>
                        <a:t>계산에서 유래된 개념으로</a:t>
                      </a:r>
                      <a:r>
                        <a:rPr lang="en-US" altLang="ko-KR" sz="900" b="0" dirty="0"/>
                        <a:t>, </a:t>
                      </a:r>
                      <a:r>
                        <a:rPr lang="ko-KR" altLang="en-US" sz="900" b="0" dirty="0"/>
                        <a:t>하나 이상의 목적을 달성하기 위해 컴퓨터를 이용하여 계산 및 처리하는 활동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rgbClr val="FF0000"/>
                          </a:solidFill>
                        </a:rPr>
                        <a:t>#2</a:t>
                      </a:r>
                      <a:endParaRPr lang="ko-KR" altLang="en-US" sz="9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1" dirty="0"/>
                        <a:t>시스템</a:t>
                      </a:r>
                      <a:r>
                        <a:rPr lang="en-US" altLang="ko-KR" sz="900" b="1" dirty="0"/>
                        <a:t>(System)</a:t>
                      </a:r>
                    </a:p>
                    <a:p>
                      <a:pPr algn="l" latinLnBrk="1"/>
                      <a:r>
                        <a:rPr lang="ko-KR" altLang="en-US" sz="900" b="0" dirty="0"/>
                        <a:t>각 구성 요소들이 상호 작용하거나 연관 지어진 하나의 집합체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619872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D70292A-8B5E-8322-C2D2-EBAC72A9F50C}"/>
              </a:ext>
            </a:extLst>
          </p:cNvPr>
          <p:cNvSpPr/>
          <p:nvPr/>
        </p:nvSpPr>
        <p:spPr>
          <a:xfrm>
            <a:off x="1112402" y="1829907"/>
            <a:ext cx="725923" cy="314487"/>
          </a:xfrm>
          <a:prstGeom prst="roundRect">
            <a:avLst>
              <a:gd name="adj" fmla="val 1217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9959225-AB8D-E025-7BAD-30908BC1426F}"/>
              </a:ext>
            </a:extLst>
          </p:cNvPr>
          <p:cNvSpPr/>
          <p:nvPr/>
        </p:nvSpPr>
        <p:spPr>
          <a:xfrm>
            <a:off x="1014247" y="1736359"/>
            <a:ext cx="242888" cy="208048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E7E1348-8B56-4D2E-B253-9BA76599DF9D}"/>
              </a:ext>
            </a:extLst>
          </p:cNvPr>
          <p:cNvSpPr/>
          <p:nvPr/>
        </p:nvSpPr>
        <p:spPr>
          <a:xfrm>
            <a:off x="1889172" y="1829907"/>
            <a:ext cx="725923" cy="314487"/>
          </a:xfrm>
          <a:prstGeom prst="roundRect">
            <a:avLst>
              <a:gd name="adj" fmla="val 1217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5643CF5F-46BD-FA9F-E619-98A651D3C1A3}"/>
              </a:ext>
            </a:extLst>
          </p:cNvPr>
          <p:cNvSpPr/>
          <p:nvPr/>
        </p:nvSpPr>
        <p:spPr>
          <a:xfrm>
            <a:off x="1791017" y="1736359"/>
            <a:ext cx="242888" cy="208048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039136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48AC65E7-C2E5-5AE9-AA72-86FC77BB5DEC}"/>
              </a:ext>
            </a:extLst>
          </p:cNvPr>
          <p:cNvSpPr/>
          <p:nvPr/>
        </p:nvSpPr>
        <p:spPr>
          <a:xfrm>
            <a:off x="173796" y="2457450"/>
            <a:ext cx="9137844" cy="4203700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내용 개체 틀 6">
            <a:extLst>
              <a:ext uri="{FF2B5EF4-FFF2-40B4-BE49-F238E27FC236}">
                <a16:creationId xmlns:a16="http://schemas.microsoft.com/office/drawing/2014/main" id="{AEFBD410-376A-8D33-4052-0E85680C6E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3632400"/>
              </p:ext>
            </p:extLst>
          </p:nvPr>
        </p:nvGraphicFramePr>
        <p:xfrm>
          <a:off x="179962" y="148923"/>
          <a:ext cx="913167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4414">
                  <a:extLst>
                    <a:ext uri="{9D8B030D-6E8A-4147-A177-3AD203B41FA5}">
                      <a16:colId xmlns:a16="http://schemas.microsoft.com/office/drawing/2014/main" val="3107982208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3737385313"/>
                    </a:ext>
                  </a:extLst>
                </a:gridCol>
                <a:gridCol w="1057836">
                  <a:extLst>
                    <a:ext uri="{9D8B030D-6E8A-4147-A177-3AD203B41FA5}">
                      <a16:colId xmlns:a16="http://schemas.microsoft.com/office/drawing/2014/main" val="956255299"/>
                    </a:ext>
                  </a:extLst>
                </a:gridCol>
                <a:gridCol w="2599764">
                  <a:extLst>
                    <a:ext uri="{9D8B030D-6E8A-4147-A177-3AD203B41FA5}">
                      <a16:colId xmlns:a16="http://schemas.microsoft.com/office/drawing/2014/main" val="1747890612"/>
                    </a:ext>
                  </a:extLst>
                </a:gridCol>
                <a:gridCol w="860612">
                  <a:extLst>
                    <a:ext uri="{9D8B030D-6E8A-4147-A177-3AD203B41FA5}">
                      <a16:colId xmlns:a16="http://schemas.microsoft.com/office/drawing/2014/main" val="1876610360"/>
                    </a:ext>
                  </a:extLst>
                </a:gridCol>
                <a:gridCol w="723452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</a:tblGrid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1. </a:t>
                      </a:r>
                      <a:r>
                        <a:rPr lang="ko-KR" altLang="en-US" sz="900" b="0" dirty="0"/>
                        <a:t>컴퓨팅 시스템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01-1. </a:t>
                      </a:r>
                      <a:r>
                        <a:rPr lang="ko-KR" altLang="en-US" sz="900" b="0" dirty="0"/>
                        <a:t>컴퓨팅 시스템의 구성과 작동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수업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1. </a:t>
                      </a:r>
                      <a:r>
                        <a:rPr lang="ko-KR" altLang="en-US" sz="900" b="1" dirty="0"/>
                        <a:t>컴퓨팅 시스템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_____________.html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2/2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2B8BDC6-EE80-7398-2E19-EDA191D175D9}"/>
              </a:ext>
            </a:extLst>
          </p:cNvPr>
          <p:cNvSpPr/>
          <p:nvPr/>
        </p:nvSpPr>
        <p:spPr>
          <a:xfrm>
            <a:off x="756803" y="1188989"/>
            <a:ext cx="444980" cy="338554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</a:rPr>
              <a:t>1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D62CD0-1EAF-8757-7E40-D5BE8BAA61BE}"/>
              </a:ext>
            </a:extLst>
          </p:cNvPr>
          <p:cNvSpPr txBox="1"/>
          <p:nvPr/>
        </p:nvSpPr>
        <p:spPr>
          <a:xfrm>
            <a:off x="1201783" y="1188989"/>
            <a:ext cx="2883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/>
              <a:t>컴퓨팅 시스템</a:t>
            </a:r>
          </a:p>
        </p:txBody>
      </p:sp>
      <p:graphicFrame>
        <p:nvGraphicFramePr>
          <p:cNvPr id="18" name="내용 개체 틀 6">
            <a:extLst>
              <a:ext uri="{FF2B5EF4-FFF2-40B4-BE49-F238E27FC236}">
                <a16:creationId xmlns:a16="http://schemas.microsoft.com/office/drawing/2014/main" id="{56470DA0-31DD-E9FD-9189-466C89D835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2909786"/>
              </p:ext>
            </p:extLst>
          </p:nvPr>
        </p:nvGraphicFramePr>
        <p:xfrm>
          <a:off x="9503922" y="954163"/>
          <a:ext cx="2514282" cy="37899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8318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  <a:gridCol w="2005964">
                  <a:extLst>
                    <a:ext uri="{9D8B030D-6E8A-4147-A177-3AD203B41FA5}">
                      <a16:colId xmlns:a16="http://schemas.microsoft.com/office/drawing/2014/main" val="3538344493"/>
                    </a:ext>
                  </a:extLst>
                </a:gridCol>
              </a:tblGrid>
              <a:tr h="454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8000"/>
                          </a:solidFill>
                        </a:rPr>
                        <a:t>#1</a:t>
                      </a:r>
                      <a:endParaRPr lang="ko-KR" altLang="en-US" sz="900" b="1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err="1"/>
                        <a:t>지시문</a:t>
                      </a:r>
                      <a:r>
                        <a:rPr lang="ko-KR" altLang="en-US" sz="900" b="0" dirty="0"/>
                        <a:t> 하단에 교과서 하단에 깔린 그림을 전체적으로 깔고</a:t>
                      </a:r>
                      <a:r>
                        <a:rPr lang="en-US" altLang="ko-KR" sz="900" b="0" dirty="0"/>
                        <a:t>, </a:t>
                      </a:r>
                      <a:r>
                        <a:rPr lang="ko-KR" altLang="en-US" sz="900" b="0" dirty="0"/>
                        <a:t>좌우로 </a:t>
                      </a:r>
                      <a:r>
                        <a:rPr lang="ko-KR" altLang="en-US" sz="900" b="0" dirty="0" err="1"/>
                        <a:t>스와이프할</a:t>
                      </a:r>
                      <a:r>
                        <a:rPr lang="ko-KR" altLang="en-US" sz="900" b="0" dirty="0"/>
                        <a:t> 수 있도록 구성</a:t>
                      </a:r>
                      <a:r>
                        <a:rPr lang="en-US" altLang="ko-KR" sz="900" b="0" dirty="0"/>
                        <a:t>,(</a:t>
                      </a:r>
                      <a:r>
                        <a:rPr lang="ko-KR" altLang="en-US" sz="900" b="0" dirty="0"/>
                        <a:t>총 </a:t>
                      </a:r>
                      <a:r>
                        <a:rPr lang="en-US" altLang="ko-KR" sz="900" b="0" dirty="0"/>
                        <a:t>2</a:t>
                      </a:r>
                      <a:r>
                        <a:rPr lang="ko-KR" altLang="en-US" sz="900" b="0" dirty="0"/>
                        <a:t>면</a:t>
                      </a:r>
                      <a:r>
                        <a:rPr lang="en-US" altLang="ko-KR" sz="900" b="0" dirty="0"/>
                        <a:t>) </a:t>
                      </a:r>
                    </a:p>
                    <a:p>
                      <a:pPr algn="l" latinLnBrk="1"/>
                      <a:r>
                        <a:rPr lang="ko-KR" altLang="en-US" sz="900" b="0" dirty="0"/>
                        <a:t>각 오브젝트를 클릭하면 말풍선이나 그림이 </a:t>
                      </a:r>
                      <a:r>
                        <a:rPr lang="en-US" altLang="ko-KR" sz="900" b="0" dirty="0"/>
                        <a:t>HIDE </a:t>
                      </a:r>
                      <a:r>
                        <a:rPr lang="ko-KR" altLang="en-US" sz="900" b="0" dirty="0"/>
                        <a:t>되었다가 </a:t>
                      </a:r>
                      <a:r>
                        <a:rPr lang="ko-KR" altLang="en-US" sz="900" b="0" dirty="0" err="1"/>
                        <a:t>보여짐</a:t>
                      </a:r>
                      <a:endParaRPr lang="en-US" altLang="ko-KR" sz="900" b="0" dirty="0"/>
                    </a:p>
                    <a:p>
                      <a:pPr algn="l" latinLnBrk="1"/>
                      <a:endParaRPr lang="en-US" altLang="ko-KR" sz="900" b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/>
                        <a:t>&lt;</a:t>
                      </a:r>
                      <a:r>
                        <a:rPr lang="ko-KR" altLang="en-US" sz="900" b="1" dirty="0"/>
                        <a:t>그림 수정 요청</a:t>
                      </a:r>
                      <a:r>
                        <a:rPr lang="en-US" altLang="ko-KR" sz="900" b="1" dirty="0"/>
                        <a:t>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/>
                        <a:t> </a:t>
                      </a:r>
                      <a:r>
                        <a:rPr lang="en-US" altLang="ko-KR" sz="900" b="1" dirty="0">
                          <a:solidFill>
                            <a:srgbClr val="00B050"/>
                          </a:solidFill>
                        </a:rPr>
                        <a:t>#1</a:t>
                      </a:r>
                      <a:r>
                        <a:rPr lang="ko-KR" altLang="en-US" sz="900" b="0" dirty="0"/>
                        <a:t>의 그림 중 분홍색으로 체크해 둔 이미지들을 왼쪽 페이지로 옮겨서 전체 그림이 각 </a:t>
                      </a:r>
                      <a:r>
                        <a:rPr lang="en-US" altLang="ko-KR" sz="900" b="0" dirty="0"/>
                        <a:t>3</a:t>
                      </a:r>
                      <a:r>
                        <a:rPr lang="ko-KR" altLang="en-US" sz="900" b="0" dirty="0"/>
                        <a:t>개 항목씩 </a:t>
                      </a:r>
                      <a:r>
                        <a:rPr lang="en-US" altLang="ko-KR" sz="900" b="0" dirty="0"/>
                        <a:t>2</a:t>
                      </a:r>
                      <a:r>
                        <a:rPr lang="ko-KR" altLang="en-US" sz="900" b="0" dirty="0" err="1"/>
                        <a:t>페이즈로</a:t>
                      </a:r>
                      <a:r>
                        <a:rPr lang="ko-KR" altLang="en-US" sz="900" b="0" dirty="0"/>
                        <a:t> 나뉘면 좋겠습니다</a:t>
                      </a:r>
                      <a:r>
                        <a:rPr lang="en-US" altLang="ko-KR" sz="900" b="0" dirty="0"/>
                        <a:t>.</a:t>
                      </a:r>
                    </a:p>
                    <a:p>
                      <a:pPr algn="l" latinLnBrk="1"/>
                      <a:endParaRPr lang="en-US" altLang="ko-KR" sz="900" b="1" dirty="0">
                        <a:solidFill>
                          <a:srgbClr val="00B050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900" b="1" dirty="0">
                          <a:solidFill>
                            <a:srgbClr val="00B050"/>
                          </a:solidFill>
                        </a:rPr>
                        <a:t>각 오브젝트는 클릭하고 싶도록 살짝살짝 움직이거나 근처에 클릭하도록 유도하는 </a:t>
                      </a:r>
                      <a:r>
                        <a:rPr lang="ko-KR" altLang="en-US" sz="900" b="1" dirty="0" err="1">
                          <a:solidFill>
                            <a:srgbClr val="00B050"/>
                          </a:solidFill>
                        </a:rPr>
                        <a:t>무언가가</a:t>
                      </a:r>
                      <a:r>
                        <a:rPr lang="ko-KR" altLang="en-US" sz="900" b="1" dirty="0">
                          <a:solidFill>
                            <a:srgbClr val="00B050"/>
                          </a:solidFill>
                        </a:rPr>
                        <a:t> 있었으면 함</a:t>
                      </a:r>
                      <a:r>
                        <a:rPr lang="en-US" altLang="ko-KR" sz="900" b="1" dirty="0">
                          <a:solidFill>
                            <a:srgbClr val="00B050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#2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/>
                        <a:t>각 사람</a:t>
                      </a:r>
                      <a:r>
                        <a:rPr lang="en-US" altLang="ko-KR" sz="900" b="0" dirty="0"/>
                        <a:t>, </a:t>
                      </a:r>
                      <a:r>
                        <a:rPr lang="ko-KR" altLang="en-US" sz="900" b="0" dirty="0"/>
                        <a:t>건물 등 을 클릭하면 나타남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#3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/>
                        <a:t>#1~2</a:t>
                      </a:r>
                      <a:r>
                        <a:rPr lang="ko-KR" altLang="en-US" sz="900" b="0" dirty="0"/>
                        <a:t>의 </a:t>
                      </a:r>
                      <a:r>
                        <a:rPr lang="ko-KR" altLang="en-US" sz="900" b="0" dirty="0" err="1"/>
                        <a:t>온클릭</a:t>
                      </a:r>
                      <a:r>
                        <a:rPr lang="ko-KR" altLang="en-US" sz="900" b="0" dirty="0"/>
                        <a:t> 이벤트 전에는 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en-US" altLang="ko-KR" sz="900" b="0" dirty="0"/>
                        <a:t>‘</a:t>
                      </a:r>
                      <a:r>
                        <a:rPr lang="ko-KR" altLang="en-US" sz="900" b="0" dirty="0"/>
                        <a:t>전체 보기</a:t>
                      </a:r>
                      <a:r>
                        <a:rPr lang="en-US" altLang="ko-KR" sz="900" b="0" dirty="0"/>
                        <a:t>‘, </a:t>
                      </a:r>
                    </a:p>
                    <a:p>
                      <a:pPr algn="l" latinLnBrk="1"/>
                      <a:r>
                        <a:rPr lang="en-US" altLang="ko-KR" sz="900" b="0" dirty="0"/>
                        <a:t>#1~2</a:t>
                      </a:r>
                      <a:r>
                        <a:rPr lang="ko-KR" altLang="en-US" sz="900" b="0" dirty="0"/>
                        <a:t>의 이벤트가 하나라도 </a:t>
                      </a:r>
                      <a:r>
                        <a:rPr lang="ko-KR" altLang="en-US" sz="900" b="0" dirty="0" err="1"/>
                        <a:t>발돈되면</a:t>
                      </a:r>
                      <a:r>
                        <a:rPr lang="ko-KR" altLang="en-US" sz="900" b="0" dirty="0"/>
                        <a:t> 다시 하기 버튼으로 변동되며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ko-KR" altLang="en-US" sz="900" b="0" dirty="0"/>
                        <a:t>클릭 시 리셋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619872"/>
                  </a:ext>
                </a:extLst>
              </a:tr>
            </a:tbl>
          </a:graphicData>
        </a:graphic>
      </p:graphicFrame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2728BF4-137D-FBF3-02E2-4E84DE972565}"/>
              </a:ext>
            </a:extLst>
          </p:cNvPr>
          <p:cNvSpPr/>
          <p:nvPr/>
        </p:nvSpPr>
        <p:spPr>
          <a:xfrm>
            <a:off x="1168491" y="1584570"/>
            <a:ext cx="5965734" cy="395056"/>
          </a:xfrm>
          <a:prstGeom prst="roundRect">
            <a:avLst>
              <a:gd name="adj" fmla="val 12172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생활 속의 컴퓨팅 시스템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9C7FB04-EF01-9370-DDB9-F51BE8F5F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62" y="2652106"/>
            <a:ext cx="9122339" cy="3974524"/>
          </a:xfrm>
          <a:prstGeom prst="rect">
            <a:avLst/>
          </a:prstGeom>
          <a:ln>
            <a:noFill/>
          </a:ln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12554F9F-38FC-675C-F999-825DDC708F40}"/>
              </a:ext>
            </a:extLst>
          </p:cNvPr>
          <p:cNvSpPr/>
          <p:nvPr/>
        </p:nvSpPr>
        <p:spPr>
          <a:xfrm>
            <a:off x="5722406" y="5238459"/>
            <a:ext cx="1592794" cy="1220194"/>
          </a:xfrm>
          <a:prstGeom prst="ellipse">
            <a:avLst/>
          </a:prstGeom>
          <a:noFill/>
          <a:ln w="38100">
            <a:solidFill>
              <a:srgbClr val="FF33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84CE4E8-FDE5-E8D3-C084-0EE66951DB4D}"/>
              </a:ext>
            </a:extLst>
          </p:cNvPr>
          <p:cNvSpPr/>
          <p:nvPr/>
        </p:nvSpPr>
        <p:spPr>
          <a:xfrm>
            <a:off x="7709507" y="4943184"/>
            <a:ext cx="1592794" cy="1220194"/>
          </a:xfrm>
          <a:prstGeom prst="ellipse">
            <a:avLst/>
          </a:prstGeom>
          <a:noFill/>
          <a:ln w="38100">
            <a:solidFill>
              <a:srgbClr val="FF33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7580D6D-6CF8-E093-C588-936DEF3E68C7}"/>
              </a:ext>
            </a:extLst>
          </p:cNvPr>
          <p:cNvSpPr/>
          <p:nvPr/>
        </p:nvSpPr>
        <p:spPr>
          <a:xfrm>
            <a:off x="561993" y="4743159"/>
            <a:ext cx="1592794" cy="1220194"/>
          </a:xfrm>
          <a:prstGeom prst="ellipse">
            <a:avLst/>
          </a:prstGeom>
          <a:noFill/>
          <a:ln w="38100">
            <a:solidFill>
              <a:srgbClr val="FF33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5DAEA08-639C-A066-F807-DFE07DC02EB6}"/>
              </a:ext>
            </a:extLst>
          </p:cNvPr>
          <p:cNvSpPr/>
          <p:nvPr/>
        </p:nvSpPr>
        <p:spPr>
          <a:xfrm>
            <a:off x="246877" y="4075379"/>
            <a:ext cx="437439" cy="393062"/>
          </a:xfrm>
          <a:prstGeom prst="roundRect">
            <a:avLst>
              <a:gd name="adj" fmla="val 30614"/>
            </a:avLst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&lt;</a:t>
            </a:r>
            <a:endParaRPr lang="ko-KR" altLang="en-US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64D129F-C2EA-BC3D-8AD0-7A51E0E22F25}"/>
              </a:ext>
            </a:extLst>
          </p:cNvPr>
          <p:cNvSpPr/>
          <p:nvPr/>
        </p:nvSpPr>
        <p:spPr>
          <a:xfrm>
            <a:off x="8864862" y="4075379"/>
            <a:ext cx="437439" cy="393062"/>
          </a:xfrm>
          <a:prstGeom prst="roundRect">
            <a:avLst>
              <a:gd name="adj" fmla="val 30614"/>
            </a:avLst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&gt;</a:t>
            </a:r>
            <a:endParaRPr lang="ko-KR" altLang="en-US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4F95981-8712-007C-B415-3C41017D43C8}"/>
              </a:ext>
            </a:extLst>
          </p:cNvPr>
          <p:cNvSpPr/>
          <p:nvPr/>
        </p:nvSpPr>
        <p:spPr>
          <a:xfrm>
            <a:off x="220949" y="2334816"/>
            <a:ext cx="244647" cy="244647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2D7EDA7-A132-3416-A57C-4FF367351AD5}"/>
              </a:ext>
            </a:extLst>
          </p:cNvPr>
          <p:cNvSpPr/>
          <p:nvPr/>
        </p:nvSpPr>
        <p:spPr>
          <a:xfrm>
            <a:off x="343272" y="4761690"/>
            <a:ext cx="1009278" cy="723573"/>
          </a:xfrm>
          <a:prstGeom prst="roundRect">
            <a:avLst>
              <a:gd name="adj" fmla="val 12172"/>
            </a:avLst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57EDCD9-2A5F-9BA6-EECD-3EAAAD63A597}"/>
              </a:ext>
            </a:extLst>
          </p:cNvPr>
          <p:cNvSpPr/>
          <p:nvPr/>
        </p:nvSpPr>
        <p:spPr>
          <a:xfrm>
            <a:off x="246877" y="4639368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6692753-E0C3-E5F4-6911-908957C1FC29}"/>
              </a:ext>
            </a:extLst>
          </p:cNvPr>
          <p:cNvSpPr/>
          <p:nvPr/>
        </p:nvSpPr>
        <p:spPr>
          <a:xfrm>
            <a:off x="6389037" y="5726231"/>
            <a:ext cx="1009278" cy="723573"/>
          </a:xfrm>
          <a:prstGeom prst="roundRect">
            <a:avLst>
              <a:gd name="adj" fmla="val 12172"/>
            </a:avLst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895A252-905F-9AFD-3815-029EDB39929E}"/>
              </a:ext>
            </a:extLst>
          </p:cNvPr>
          <p:cNvSpPr/>
          <p:nvPr/>
        </p:nvSpPr>
        <p:spPr>
          <a:xfrm>
            <a:off x="6292642" y="5603909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C3B1839-9C40-53CA-A5A0-573D92E3D54F}"/>
              </a:ext>
            </a:extLst>
          </p:cNvPr>
          <p:cNvSpPr/>
          <p:nvPr/>
        </p:nvSpPr>
        <p:spPr>
          <a:xfrm>
            <a:off x="4965049" y="3349886"/>
            <a:ext cx="1009278" cy="723573"/>
          </a:xfrm>
          <a:prstGeom prst="roundRect">
            <a:avLst>
              <a:gd name="adj" fmla="val 12172"/>
            </a:avLst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C899E65-E8CB-8A55-EEAF-7A36B652B81A}"/>
              </a:ext>
            </a:extLst>
          </p:cNvPr>
          <p:cNvSpPr/>
          <p:nvPr/>
        </p:nvSpPr>
        <p:spPr>
          <a:xfrm>
            <a:off x="4868654" y="3227564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5F5CDF3-3010-1692-E949-F6EF50091EAD}"/>
              </a:ext>
            </a:extLst>
          </p:cNvPr>
          <p:cNvSpPr/>
          <p:nvPr/>
        </p:nvSpPr>
        <p:spPr>
          <a:xfrm>
            <a:off x="5912590" y="2677074"/>
            <a:ext cx="1435947" cy="1042678"/>
          </a:xfrm>
          <a:prstGeom prst="roundRect">
            <a:avLst>
              <a:gd name="adj" fmla="val 12172"/>
            </a:avLst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E53379F-CDC2-ADA2-00BA-69B593F74E21}"/>
              </a:ext>
            </a:extLst>
          </p:cNvPr>
          <p:cNvSpPr/>
          <p:nvPr/>
        </p:nvSpPr>
        <p:spPr>
          <a:xfrm>
            <a:off x="5816196" y="2554752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7D11E40-83B1-ECBD-749B-B3C146AC48C3}"/>
              </a:ext>
            </a:extLst>
          </p:cNvPr>
          <p:cNvSpPr/>
          <p:nvPr/>
        </p:nvSpPr>
        <p:spPr>
          <a:xfrm>
            <a:off x="7787289" y="2677074"/>
            <a:ext cx="1435947" cy="1042678"/>
          </a:xfrm>
          <a:prstGeom prst="roundRect">
            <a:avLst>
              <a:gd name="adj" fmla="val 12172"/>
            </a:avLst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F637F6-1DCB-7964-D3DF-E7588F53827E}"/>
              </a:ext>
            </a:extLst>
          </p:cNvPr>
          <p:cNvSpPr/>
          <p:nvPr/>
        </p:nvSpPr>
        <p:spPr>
          <a:xfrm>
            <a:off x="7690895" y="2554752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BB2E3F8-AE47-85D8-A938-A7EDE28693F0}"/>
              </a:ext>
            </a:extLst>
          </p:cNvPr>
          <p:cNvSpPr/>
          <p:nvPr/>
        </p:nvSpPr>
        <p:spPr>
          <a:xfrm>
            <a:off x="7712782" y="5433265"/>
            <a:ext cx="1009278" cy="723573"/>
          </a:xfrm>
          <a:prstGeom prst="roundRect">
            <a:avLst>
              <a:gd name="adj" fmla="val 12172"/>
            </a:avLst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E304626-594E-3B85-4FA6-6B019326C616}"/>
              </a:ext>
            </a:extLst>
          </p:cNvPr>
          <p:cNvSpPr/>
          <p:nvPr/>
        </p:nvSpPr>
        <p:spPr>
          <a:xfrm>
            <a:off x="7616387" y="5310943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B5B64BF-0A1A-D424-2C3F-24096B35BD44}"/>
              </a:ext>
            </a:extLst>
          </p:cNvPr>
          <p:cNvSpPr/>
          <p:nvPr/>
        </p:nvSpPr>
        <p:spPr>
          <a:xfrm>
            <a:off x="459238" y="2377482"/>
            <a:ext cx="1393731" cy="206899"/>
          </a:xfrm>
          <a:prstGeom prst="roundRect">
            <a:avLst>
              <a:gd name="adj" fmla="val 0"/>
            </a:avLst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spc="-150" dirty="0" err="1">
                <a:solidFill>
                  <a:schemeClr val="bg1"/>
                </a:solidFill>
              </a:rPr>
              <a:t>스와이프</a:t>
            </a:r>
            <a:r>
              <a:rPr lang="ko-KR" altLang="en-US" sz="1100" b="1" spc="-150" dirty="0">
                <a:solidFill>
                  <a:schemeClr val="bg1"/>
                </a:solidFill>
              </a:rPr>
              <a:t> 영역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2542C79-69A3-B7F9-A7F4-6C35E761B37C}"/>
              </a:ext>
            </a:extLst>
          </p:cNvPr>
          <p:cNvSpPr/>
          <p:nvPr/>
        </p:nvSpPr>
        <p:spPr>
          <a:xfrm>
            <a:off x="351137" y="3816755"/>
            <a:ext cx="939502" cy="206899"/>
          </a:xfrm>
          <a:prstGeom prst="roundRect">
            <a:avLst>
              <a:gd name="adj" fmla="val 0"/>
            </a:avLst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pc="-150" dirty="0">
                <a:solidFill>
                  <a:schemeClr val="bg1"/>
                </a:solidFill>
              </a:rPr>
              <a:t>½ </a:t>
            </a:r>
            <a:r>
              <a:rPr lang="ko-KR" altLang="en-US" sz="1100" b="1" spc="-150" dirty="0" err="1">
                <a:solidFill>
                  <a:schemeClr val="bg1"/>
                </a:solidFill>
              </a:rPr>
              <a:t>스와이프</a:t>
            </a:r>
            <a:endParaRPr lang="ko-KR" altLang="en-US" sz="1100" b="1" spc="-150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F805189-BA81-A7A0-6998-3CD7FA88ED0A}"/>
              </a:ext>
            </a:extLst>
          </p:cNvPr>
          <p:cNvSpPr/>
          <p:nvPr/>
        </p:nvSpPr>
        <p:spPr>
          <a:xfrm>
            <a:off x="8283734" y="3816755"/>
            <a:ext cx="939502" cy="206899"/>
          </a:xfrm>
          <a:prstGeom prst="roundRect">
            <a:avLst>
              <a:gd name="adj" fmla="val 0"/>
            </a:avLst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pc="-150" dirty="0">
                <a:solidFill>
                  <a:schemeClr val="bg1"/>
                </a:solidFill>
              </a:rPr>
              <a:t>2/2  </a:t>
            </a:r>
            <a:r>
              <a:rPr lang="ko-KR" altLang="en-US" sz="1100" b="1" spc="-150" dirty="0" err="1">
                <a:solidFill>
                  <a:schemeClr val="bg1"/>
                </a:solidFill>
              </a:rPr>
              <a:t>스와이프</a:t>
            </a:r>
            <a:endParaRPr lang="ko-KR" altLang="en-US" sz="1100" b="1" spc="-150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B873C58-6EB9-C2B7-4EEC-D73876C33721}"/>
              </a:ext>
            </a:extLst>
          </p:cNvPr>
          <p:cNvSpPr/>
          <p:nvPr/>
        </p:nvSpPr>
        <p:spPr>
          <a:xfrm>
            <a:off x="8349649" y="6292226"/>
            <a:ext cx="873587" cy="22980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spc="-150" dirty="0">
                <a:solidFill>
                  <a:schemeClr val="bg1"/>
                </a:solidFill>
              </a:rPr>
              <a:t>다시 하기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7C0CFB2-B4C6-2D66-921A-F722934ED6C7}"/>
              </a:ext>
            </a:extLst>
          </p:cNvPr>
          <p:cNvSpPr/>
          <p:nvPr/>
        </p:nvSpPr>
        <p:spPr>
          <a:xfrm>
            <a:off x="8336425" y="6169902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7D1E99FD-3603-E3D3-D03B-6D6BF61C22ED}"/>
              </a:ext>
            </a:extLst>
          </p:cNvPr>
          <p:cNvSpPr/>
          <p:nvPr/>
        </p:nvSpPr>
        <p:spPr>
          <a:xfrm>
            <a:off x="1168491" y="1947131"/>
            <a:ext cx="5965734" cy="278192"/>
          </a:xfrm>
          <a:prstGeom prst="roundRect">
            <a:avLst>
              <a:gd name="adj" fmla="val 12172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ysClr val="windowText" lastClr="000000"/>
                </a:solidFill>
              </a:rPr>
              <a:t>• </a:t>
            </a:r>
            <a:r>
              <a:rPr lang="ko-KR" altLang="en-US" sz="1200" b="1" dirty="0">
                <a:solidFill>
                  <a:sysClr val="windowText" lastClr="000000"/>
                </a:solidFill>
              </a:rPr>
              <a:t>이미지를 클릭하여 생활 속다양한 컴퓨팅 시스템을 살펴보자</a:t>
            </a:r>
            <a:r>
              <a:rPr lang="en-US" altLang="ko-KR" sz="1200" b="1" dirty="0">
                <a:solidFill>
                  <a:sysClr val="windowText" lastClr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8272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6">
            <a:extLst>
              <a:ext uri="{FF2B5EF4-FFF2-40B4-BE49-F238E27FC236}">
                <a16:creationId xmlns:a16="http://schemas.microsoft.com/office/drawing/2014/main" id="{AEFBD410-376A-8D33-4052-0E85680C6E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352011"/>
              </p:ext>
            </p:extLst>
          </p:nvPr>
        </p:nvGraphicFramePr>
        <p:xfrm>
          <a:off x="179962" y="148923"/>
          <a:ext cx="913167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4414">
                  <a:extLst>
                    <a:ext uri="{9D8B030D-6E8A-4147-A177-3AD203B41FA5}">
                      <a16:colId xmlns:a16="http://schemas.microsoft.com/office/drawing/2014/main" val="3107982208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3737385313"/>
                    </a:ext>
                  </a:extLst>
                </a:gridCol>
                <a:gridCol w="1057836">
                  <a:extLst>
                    <a:ext uri="{9D8B030D-6E8A-4147-A177-3AD203B41FA5}">
                      <a16:colId xmlns:a16="http://schemas.microsoft.com/office/drawing/2014/main" val="956255299"/>
                    </a:ext>
                  </a:extLst>
                </a:gridCol>
                <a:gridCol w="2599764">
                  <a:extLst>
                    <a:ext uri="{9D8B030D-6E8A-4147-A177-3AD203B41FA5}">
                      <a16:colId xmlns:a16="http://schemas.microsoft.com/office/drawing/2014/main" val="1747890612"/>
                    </a:ext>
                  </a:extLst>
                </a:gridCol>
                <a:gridCol w="860612">
                  <a:extLst>
                    <a:ext uri="{9D8B030D-6E8A-4147-A177-3AD203B41FA5}">
                      <a16:colId xmlns:a16="http://schemas.microsoft.com/office/drawing/2014/main" val="1876610360"/>
                    </a:ext>
                  </a:extLst>
                </a:gridCol>
                <a:gridCol w="723452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</a:tblGrid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1. </a:t>
                      </a:r>
                      <a:r>
                        <a:rPr lang="ko-KR" altLang="en-US" sz="900" b="0" dirty="0"/>
                        <a:t>컴퓨팅 시스템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01-1. </a:t>
                      </a:r>
                      <a:r>
                        <a:rPr lang="ko-KR" altLang="en-US" sz="900" b="0" dirty="0"/>
                        <a:t>컴퓨팅 시스템의 구성과 작동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수업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2. </a:t>
                      </a:r>
                      <a:r>
                        <a:rPr lang="ko-KR" altLang="en-US" sz="900" b="1" dirty="0"/>
                        <a:t>컴퓨팅 시스템의 구성 요소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_____________.html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1/3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2B8BDC6-EE80-7398-2E19-EDA191D175D9}"/>
              </a:ext>
            </a:extLst>
          </p:cNvPr>
          <p:cNvSpPr/>
          <p:nvPr/>
        </p:nvSpPr>
        <p:spPr>
          <a:xfrm>
            <a:off x="756803" y="1188989"/>
            <a:ext cx="444980" cy="338554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</a:rPr>
              <a:t>2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D62CD0-1EAF-8757-7E40-D5BE8BAA61BE}"/>
              </a:ext>
            </a:extLst>
          </p:cNvPr>
          <p:cNvSpPr txBox="1"/>
          <p:nvPr/>
        </p:nvSpPr>
        <p:spPr>
          <a:xfrm>
            <a:off x="1201783" y="1188989"/>
            <a:ext cx="2883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/>
              <a:t>컴퓨팅 시스템의 구성 요소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AC9FE5F-88D2-638C-F1A3-E5E30EE8CBA5}"/>
              </a:ext>
            </a:extLst>
          </p:cNvPr>
          <p:cNvSpPr/>
          <p:nvPr/>
        </p:nvSpPr>
        <p:spPr>
          <a:xfrm>
            <a:off x="1112403" y="1663317"/>
            <a:ext cx="7625197" cy="395056"/>
          </a:xfrm>
          <a:prstGeom prst="roundRect">
            <a:avLst>
              <a:gd name="adj" fmla="val 12172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컴퓨팅 시스템은 하드웨어와 소프트웨어로 구성된다</a:t>
            </a:r>
            <a:r>
              <a:rPr lang="en-US" altLang="ko-KR" sz="1600" b="1" dirty="0">
                <a:solidFill>
                  <a:sysClr val="windowText" lastClr="000000"/>
                </a:solidFill>
              </a:rPr>
              <a:t>.</a:t>
            </a:r>
          </a:p>
        </p:txBody>
      </p:sp>
      <p:graphicFrame>
        <p:nvGraphicFramePr>
          <p:cNvPr id="18" name="내용 개체 틀 6">
            <a:extLst>
              <a:ext uri="{FF2B5EF4-FFF2-40B4-BE49-F238E27FC236}">
                <a16:creationId xmlns:a16="http://schemas.microsoft.com/office/drawing/2014/main" id="{56470DA0-31DD-E9FD-9189-466C89D835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263755"/>
              </p:ext>
            </p:extLst>
          </p:nvPr>
        </p:nvGraphicFramePr>
        <p:xfrm>
          <a:off x="9503922" y="954163"/>
          <a:ext cx="2478528" cy="19582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090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  <a:gridCol w="1977438">
                  <a:extLst>
                    <a:ext uri="{9D8B030D-6E8A-4147-A177-3AD203B41FA5}">
                      <a16:colId xmlns:a16="http://schemas.microsoft.com/office/drawing/2014/main" val="3538344493"/>
                    </a:ext>
                  </a:extLst>
                </a:gridCol>
              </a:tblGrid>
              <a:tr h="454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#1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/>
                        <a:t>물음표 형태로 가려져 있다가 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ko-KR" altLang="en-US" sz="900" b="0" dirty="0"/>
                        <a:t>각각의 내용을 클릭 시 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#2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/>
                        <a:t>#1~2</a:t>
                      </a:r>
                      <a:r>
                        <a:rPr lang="ko-KR" altLang="en-US" sz="900" b="0" dirty="0"/>
                        <a:t>의 </a:t>
                      </a:r>
                      <a:r>
                        <a:rPr lang="ko-KR" altLang="en-US" sz="900" b="0" dirty="0" err="1"/>
                        <a:t>온클릭</a:t>
                      </a:r>
                      <a:r>
                        <a:rPr lang="ko-KR" altLang="en-US" sz="900" b="0" dirty="0"/>
                        <a:t> 이벤트 전에는 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en-US" altLang="ko-KR" sz="900" b="0" dirty="0"/>
                        <a:t>‘</a:t>
                      </a:r>
                      <a:r>
                        <a:rPr lang="ko-KR" altLang="en-US" sz="900" b="0" dirty="0"/>
                        <a:t>전체 보기</a:t>
                      </a:r>
                      <a:r>
                        <a:rPr lang="en-US" altLang="ko-KR" sz="900" b="0" dirty="0"/>
                        <a:t>‘, </a:t>
                      </a:r>
                    </a:p>
                    <a:p>
                      <a:pPr algn="l" latinLnBrk="1"/>
                      <a:r>
                        <a:rPr lang="en-US" altLang="ko-KR" sz="900" b="0" dirty="0"/>
                        <a:t>#1~2</a:t>
                      </a:r>
                      <a:r>
                        <a:rPr lang="ko-KR" altLang="en-US" sz="900" b="0" dirty="0"/>
                        <a:t>의 이벤트가 하나라도 </a:t>
                      </a:r>
                      <a:r>
                        <a:rPr lang="ko-KR" altLang="en-US" sz="900" b="0" dirty="0" err="1"/>
                        <a:t>발돈되면</a:t>
                      </a:r>
                      <a:r>
                        <a:rPr lang="ko-KR" altLang="en-US" sz="900" b="0" dirty="0"/>
                        <a:t> 다시 하기 버튼으로 변동되며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ko-KR" altLang="en-US" sz="900" b="0" dirty="0"/>
                        <a:t>클릭 시 리셋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619872"/>
                  </a:ext>
                </a:extLst>
              </a:tr>
            </a:tbl>
          </a:graphicData>
        </a:graphic>
      </p:graphicFrame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8C4C7E-5582-8048-2D14-4A37D79E5C43}"/>
              </a:ext>
            </a:extLst>
          </p:cNvPr>
          <p:cNvSpPr/>
          <p:nvPr/>
        </p:nvSpPr>
        <p:spPr>
          <a:xfrm>
            <a:off x="7272068" y="5869125"/>
            <a:ext cx="1393731" cy="393062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다시 하기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BF4D22C-F8B6-6247-BFE9-DB51801BD6EF}"/>
              </a:ext>
            </a:extLst>
          </p:cNvPr>
          <p:cNvSpPr/>
          <p:nvPr/>
        </p:nvSpPr>
        <p:spPr>
          <a:xfrm>
            <a:off x="7258844" y="5746801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graphicFrame>
        <p:nvGraphicFramePr>
          <p:cNvPr id="14" name="내용 개체 틀 6">
            <a:extLst>
              <a:ext uri="{FF2B5EF4-FFF2-40B4-BE49-F238E27FC236}">
                <a16:creationId xmlns:a16="http://schemas.microsoft.com/office/drawing/2014/main" id="{E899F29A-F7C9-5BDE-AB70-1A76931A3B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3093062"/>
              </p:ext>
            </p:extLst>
          </p:nvPr>
        </p:nvGraphicFramePr>
        <p:xfrm>
          <a:off x="9503922" y="3111576"/>
          <a:ext cx="2478528" cy="25995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090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  <a:gridCol w="1977438">
                  <a:extLst>
                    <a:ext uri="{9D8B030D-6E8A-4147-A177-3AD203B41FA5}">
                      <a16:colId xmlns:a16="http://schemas.microsoft.com/office/drawing/2014/main" val="3538344493"/>
                    </a:ext>
                  </a:extLst>
                </a:gridCol>
              </a:tblGrid>
              <a:tr h="23169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FFFF00"/>
                          </a:solidFill>
                        </a:rPr>
                        <a:t>더 알아보기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레이어 팝업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FF0000"/>
                          </a:solidFill>
                        </a:rPr>
                        <a:t>정의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/>
                        <a:t>교과서 내 말풍선 형태로 된 보조 설명을 레이어 팝업 형태로 나타냄</a:t>
                      </a:r>
                      <a:r>
                        <a:rPr lang="en-US" altLang="ko-KR" sz="900" b="0" dirty="0"/>
                        <a:t>.</a:t>
                      </a:r>
                    </a:p>
                    <a:p>
                      <a:pPr algn="l" latinLnBrk="1"/>
                      <a:r>
                        <a:rPr lang="ko-KR" altLang="en-US" sz="900" b="0" dirty="0"/>
                        <a:t>화면상에서는 누르고 싶도록 이미지가 까딱거리면서 캐릭터 위에 </a:t>
                      </a:r>
                      <a:r>
                        <a:rPr lang="en-US" altLang="ko-KR" sz="900" b="0" dirty="0"/>
                        <a:t>“? ? ?”</a:t>
                      </a:r>
                      <a:r>
                        <a:rPr lang="ko-KR" altLang="en-US" sz="900" b="0" dirty="0"/>
                        <a:t>가 애니메이션 형태로 움직임</a:t>
                      </a:r>
                      <a:r>
                        <a:rPr lang="en-US" altLang="ko-KR" sz="900" b="0" dirty="0"/>
                        <a:t>.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1162745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FF0000"/>
                          </a:solidFill>
                        </a:rPr>
                        <a:t>#1</a:t>
                      </a:r>
                      <a:endParaRPr lang="ko-KR" altLang="en-US" sz="9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1" dirty="0"/>
                        <a:t>컴퓨팅 시스템은 하드웨어와 소프트웨어가 상호 작용하여 원하는 작업을 처리해</a:t>
                      </a:r>
                      <a:r>
                        <a:rPr lang="en-US" altLang="ko-KR" sz="900" b="1" dirty="0"/>
                        <a:t>.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619872"/>
                  </a:ext>
                </a:extLst>
              </a:tr>
            </a:tbl>
          </a:graphicData>
        </a:graphic>
      </p:graphicFrame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7093B03-176B-AA48-5071-647C4060BC83}"/>
              </a:ext>
            </a:extLst>
          </p:cNvPr>
          <p:cNvSpPr/>
          <p:nvPr/>
        </p:nvSpPr>
        <p:spPr>
          <a:xfrm>
            <a:off x="2546350" y="2294852"/>
            <a:ext cx="6191249" cy="395056"/>
          </a:xfrm>
          <a:prstGeom prst="roundRect">
            <a:avLst>
              <a:gd name="adj" fmla="val 121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ysClr val="windowText" lastClr="000000"/>
                </a:solidFill>
              </a:rPr>
              <a:t>물리적인 기능을 수행하는 장치</a:t>
            </a:r>
            <a:endParaRPr lang="en-US" altLang="ko-KR" sz="1600" dirty="0">
              <a:solidFill>
                <a:sysClr val="windowText" lastClr="000000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5366276-172A-9ED3-92E2-C4130942A47D}"/>
              </a:ext>
            </a:extLst>
          </p:cNvPr>
          <p:cNvSpPr/>
          <p:nvPr/>
        </p:nvSpPr>
        <p:spPr>
          <a:xfrm>
            <a:off x="2546350" y="2897663"/>
            <a:ext cx="6191249" cy="395056"/>
          </a:xfrm>
          <a:prstGeom prst="roundRect">
            <a:avLst>
              <a:gd name="adj" fmla="val 121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ysClr val="windowText" lastClr="000000"/>
                </a:solidFill>
              </a:rPr>
              <a:t>입출력 장치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중앙 처리 장치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기억 장치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통신 장치</a:t>
            </a:r>
            <a:endParaRPr lang="en-US" altLang="ko-KR" sz="1600" dirty="0">
              <a:solidFill>
                <a:sysClr val="windowText" lastClr="000000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16905B9-D9F6-5B9E-65D2-68321DE9D960}"/>
              </a:ext>
            </a:extLst>
          </p:cNvPr>
          <p:cNvSpPr/>
          <p:nvPr/>
        </p:nvSpPr>
        <p:spPr>
          <a:xfrm>
            <a:off x="1112403" y="2306807"/>
            <a:ext cx="1345047" cy="395056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b="1">
                <a:solidFill>
                  <a:sysClr val="windowText" lastClr="000000"/>
                </a:solidFill>
              </a:rPr>
              <a:t>하드웨어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ABD6B55-530C-7CC0-1464-16950B25605A}"/>
              </a:ext>
            </a:extLst>
          </p:cNvPr>
          <p:cNvSpPr/>
          <p:nvPr/>
        </p:nvSpPr>
        <p:spPr>
          <a:xfrm>
            <a:off x="1112403" y="2897663"/>
            <a:ext cx="1345047" cy="395056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구성 요소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9071009-9877-B1F6-CE4E-5677BE35B453}"/>
              </a:ext>
            </a:extLst>
          </p:cNvPr>
          <p:cNvSpPr/>
          <p:nvPr/>
        </p:nvSpPr>
        <p:spPr>
          <a:xfrm>
            <a:off x="2546350" y="3598464"/>
            <a:ext cx="6191249" cy="395056"/>
          </a:xfrm>
          <a:prstGeom prst="roundRect">
            <a:avLst>
              <a:gd name="adj" fmla="val 121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ysClr val="windowText" lastClr="000000"/>
                </a:solidFill>
              </a:rPr>
              <a:t>하드웨어의 작동을 제어하고 지시하는 명령어들의 집합</a:t>
            </a:r>
            <a:endParaRPr lang="en-US" altLang="ko-KR" sz="1600" dirty="0">
              <a:solidFill>
                <a:sysClr val="windowText" lastClr="000000"/>
              </a:solidFill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BF1D1F06-EDE9-7188-3198-D5D4640333E5}"/>
              </a:ext>
            </a:extLst>
          </p:cNvPr>
          <p:cNvSpPr/>
          <p:nvPr/>
        </p:nvSpPr>
        <p:spPr>
          <a:xfrm>
            <a:off x="2546350" y="4201275"/>
            <a:ext cx="6191249" cy="395056"/>
          </a:xfrm>
          <a:prstGeom prst="roundRect">
            <a:avLst>
              <a:gd name="adj" fmla="val 121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ysClr val="windowText" lastClr="000000"/>
                </a:solidFill>
              </a:rPr>
              <a:t>시스템 소프트웨어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응용 소프트웨어</a:t>
            </a:r>
            <a:endParaRPr lang="en-US" altLang="ko-KR" sz="1600" dirty="0">
              <a:solidFill>
                <a:sysClr val="windowText" lastClr="000000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366A924D-0ED8-E0FD-0E7D-327515ABDD5A}"/>
              </a:ext>
            </a:extLst>
          </p:cNvPr>
          <p:cNvSpPr/>
          <p:nvPr/>
        </p:nvSpPr>
        <p:spPr>
          <a:xfrm>
            <a:off x="1112403" y="3610419"/>
            <a:ext cx="1345047" cy="395056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소프트웨어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9455630-E422-066A-9CCD-06544222FF24}"/>
              </a:ext>
            </a:extLst>
          </p:cNvPr>
          <p:cNvSpPr/>
          <p:nvPr/>
        </p:nvSpPr>
        <p:spPr>
          <a:xfrm>
            <a:off x="1112403" y="4201275"/>
            <a:ext cx="1345047" cy="395056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구성 요소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3ABFA5CD-437B-02B3-87CE-665E17628754}"/>
              </a:ext>
            </a:extLst>
          </p:cNvPr>
          <p:cNvSpPr/>
          <p:nvPr/>
        </p:nvSpPr>
        <p:spPr>
          <a:xfrm>
            <a:off x="2559010" y="2239235"/>
            <a:ext cx="6191249" cy="457200"/>
          </a:xfrm>
          <a:prstGeom prst="roundRect">
            <a:avLst>
              <a:gd name="adj" fmla="val 12172"/>
            </a:avLst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68515A3B-EF9E-7DFE-EC87-328F09D66E7B}"/>
              </a:ext>
            </a:extLst>
          </p:cNvPr>
          <p:cNvSpPr/>
          <p:nvPr/>
        </p:nvSpPr>
        <p:spPr>
          <a:xfrm>
            <a:off x="2546350" y="2099651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0EA84BF6-315B-9180-7017-5245A50C166A}"/>
              </a:ext>
            </a:extLst>
          </p:cNvPr>
          <p:cNvSpPr/>
          <p:nvPr/>
        </p:nvSpPr>
        <p:spPr>
          <a:xfrm>
            <a:off x="2559010" y="2853930"/>
            <a:ext cx="6191249" cy="457200"/>
          </a:xfrm>
          <a:prstGeom prst="roundRect">
            <a:avLst>
              <a:gd name="adj" fmla="val 12172"/>
            </a:avLst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438BEA9-6DC9-917F-FBA8-3C97DF7DC150}"/>
              </a:ext>
            </a:extLst>
          </p:cNvPr>
          <p:cNvSpPr/>
          <p:nvPr/>
        </p:nvSpPr>
        <p:spPr>
          <a:xfrm>
            <a:off x="2546350" y="2714346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20C8F4C7-7342-9F23-3493-E98FC3DFEE7F}"/>
              </a:ext>
            </a:extLst>
          </p:cNvPr>
          <p:cNvSpPr/>
          <p:nvPr/>
        </p:nvSpPr>
        <p:spPr>
          <a:xfrm>
            <a:off x="2559010" y="3595830"/>
            <a:ext cx="6191249" cy="457200"/>
          </a:xfrm>
          <a:prstGeom prst="roundRect">
            <a:avLst>
              <a:gd name="adj" fmla="val 12172"/>
            </a:avLst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A59340B5-9906-84E0-E8A9-F0C341591199}"/>
              </a:ext>
            </a:extLst>
          </p:cNvPr>
          <p:cNvSpPr/>
          <p:nvPr/>
        </p:nvSpPr>
        <p:spPr>
          <a:xfrm>
            <a:off x="2546350" y="3456246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DB07FB12-BCC5-1393-42FC-5B6CFEA95EA6}"/>
              </a:ext>
            </a:extLst>
          </p:cNvPr>
          <p:cNvSpPr/>
          <p:nvPr/>
        </p:nvSpPr>
        <p:spPr>
          <a:xfrm>
            <a:off x="2559010" y="4175354"/>
            <a:ext cx="6191249" cy="457200"/>
          </a:xfrm>
          <a:prstGeom prst="roundRect">
            <a:avLst>
              <a:gd name="adj" fmla="val 12172"/>
            </a:avLst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AA00444-35E5-F928-D306-7A306014DECB}"/>
              </a:ext>
            </a:extLst>
          </p:cNvPr>
          <p:cNvSpPr/>
          <p:nvPr/>
        </p:nvSpPr>
        <p:spPr>
          <a:xfrm>
            <a:off x="2546350" y="4035770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B51620BD-AFC6-891D-F7CE-EA5CBCAFF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434" y="1298882"/>
            <a:ext cx="614872" cy="66230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8479A2CF-0F8B-AC22-FBB2-95EEF107A23F}"/>
              </a:ext>
            </a:extLst>
          </p:cNvPr>
          <p:cNvSpPr/>
          <p:nvPr/>
        </p:nvSpPr>
        <p:spPr>
          <a:xfrm>
            <a:off x="7888301" y="1093999"/>
            <a:ext cx="242888" cy="208048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771429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6">
            <a:extLst>
              <a:ext uri="{FF2B5EF4-FFF2-40B4-BE49-F238E27FC236}">
                <a16:creationId xmlns:a16="http://schemas.microsoft.com/office/drawing/2014/main" id="{AEFBD410-376A-8D33-4052-0E85680C6E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69883"/>
              </p:ext>
            </p:extLst>
          </p:nvPr>
        </p:nvGraphicFramePr>
        <p:xfrm>
          <a:off x="179962" y="148923"/>
          <a:ext cx="913167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4414">
                  <a:extLst>
                    <a:ext uri="{9D8B030D-6E8A-4147-A177-3AD203B41FA5}">
                      <a16:colId xmlns:a16="http://schemas.microsoft.com/office/drawing/2014/main" val="3107982208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3737385313"/>
                    </a:ext>
                  </a:extLst>
                </a:gridCol>
                <a:gridCol w="1057836">
                  <a:extLst>
                    <a:ext uri="{9D8B030D-6E8A-4147-A177-3AD203B41FA5}">
                      <a16:colId xmlns:a16="http://schemas.microsoft.com/office/drawing/2014/main" val="956255299"/>
                    </a:ext>
                  </a:extLst>
                </a:gridCol>
                <a:gridCol w="2599764">
                  <a:extLst>
                    <a:ext uri="{9D8B030D-6E8A-4147-A177-3AD203B41FA5}">
                      <a16:colId xmlns:a16="http://schemas.microsoft.com/office/drawing/2014/main" val="1747890612"/>
                    </a:ext>
                  </a:extLst>
                </a:gridCol>
                <a:gridCol w="860612">
                  <a:extLst>
                    <a:ext uri="{9D8B030D-6E8A-4147-A177-3AD203B41FA5}">
                      <a16:colId xmlns:a16="http://schemas.microsoft.com/office/drawing/2014/main" val="1876610360"/>
                    </a:ext>
                  </a:extLst>
                </a:gridCol>
                <a:gridCol w="723452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</a:tblGrid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1. </a:t>
                      </a:r>
                      <a:r>
                        <a:rPr lang="ko-KR" altLang="en-US" sz="900" b="0" dirty="0"/>
                        <a:t>컴퓨팅 시스템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01-1. </a:t>
                      </a:r>
                      <a:r>
                        <a:rPr lang="ko-KR" altLang="en-US" sz="900" b="0" dirty="0"/>
                        <a:t>컴퓨팅 시스템의 구성과 작동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수업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2. </a:t>
                      </a:r>
                      <a:r>
                        <a:rPr lang="ko-KR" altLang="en-US" sz="900" b="1" dirty="0"/>
                        <a:t>컴퓨팅 시스템의 구성 요소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_____________.html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2/3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2B8BDC6-EE80-7398-2E19-EDA191D175D9}"/>
              </a:ext>
            </a:extLst>
          </p:cNvPr>
          <p:cNvSpPr/>
          <p:nvPr/>
        </p:nvSpPr>
        <p:spPr>
          <a:xfrm>
            <a:off x="756803" y="1188989"/>
            <a:ext cx="444980" cy="338554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</a:rPr>
              <a:t>2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D62CD0-1EAF-8757-7E40-D5BE8BAA61BE}"/>
              </a:ext>
            </a:extLst>
          </p:cNvPr>
          <p:cNvSpPr txBox="1"/>
          <p:nvPr/>
        </p:nvSpPr>
        <p:spPr>
          <a:xfrm>
            <a:off x="1201783" y="1188989"/>
            <a:ext cx="2883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/>
              <a:t>컴퓨팅 시스템의 구성 요소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AC9FE5F-88D2-638C-F1A3-E5E30EE8CBA5}"/>
              </a:ext>
            </a:extLst>
          </p:cNvPr>
          <p:cNvSpPr/>
          <p:nvPr/>
        </p:nvSpPr>
        <p:spPr>
          <a:xfrm>
            <a:off x="1112403" y="1663317"/>
            <a:ext cx="7625197" cy="395056"/>
          </a:xfrm>
          <a:prstGeom prst="roundRect">
            <a:avLst>
              <a:gd name="adj" fmla="val 12172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하드웨어의 구성 요소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18" name="내용 개체 틀 6">
            <a:extLst>
              <a:ext uri="{FF2B5EF4-FFF2-40B4-BE49-F238E27FC236}">
                <a16:creationId xmlns:a16="http://schemas.microsoft.com/office/drawing/2014/main" id="{56470DA0-31DD-E9FD-9189-466C89D835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2972659"/>
              </p:ext>
            </p:extLst>
          </p:nvPr>
        </p:nvGraphicFramePr>
        <p:xfrm>
          <a:off x="9503922" y="954163"/>
          <a:ext cx="2478528" cy="19582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090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  <a:gridCol w="1977438">
                  <a:extLst>
                    <a:ext uri="{9D8B030D-6E8A-4147-A177-3AD203B41FA5}">
                      <a16:colId xmlns:a16="http://schemas.microsoft.com/office/drawing/2014/main" val="3538344493"/>
                    </a:ext>
                  </a:extLst>
                </a:gridCol>
              </a:tblGrid>
              <a:tr h="454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#1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/>
                        <a:t>물음표 형태로 가려져 있다가 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ko-KR" altLang="en-US" sz="900" b="0" dirty="0"/>
                        <a:t>각각의 내용을 클릭 시 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#2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/>
                        <a:t>#1</a:t>
                      </a:r>
                      <a:r>
                        <a:rPr lang="ko-KR" altLang="en-US" sz="900" b="0" dirty="0"/>
                        <a:t>의 </a:t>
                      </a:r>
                      <a:r>
                        <a:rPr lang="ko-KR" altLang="en-US" sz="900" b="0" dirty="0" err="1"/>
                        <a:t>온클릭</a:t>
                      </a:r>
                      <a:r>
                        <a:rPr lang="ko-KR" altLang="en-US" sz="900" b="0" dirty="0"/>
                        <a:t> 이벤트 전에는 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en-US" altLang="ko-KR" sz="900" b="0" dirty="0"/>
                        <a:t>‘</a:t>
                      </a:r>
                      <a:r>
                        <a:rPr lang="ko-KR" altLang="en-US" sz="900" b="0" dirty="0"/>
                        <a:t>전체 보기</a:t>
                      </a:r>
                      <a:r>
                        <a:rPr lang="en-US" altLang="ko-KR" sz="900" b="0" dirty="0"/>
                        <a:t>‘, </a:t>
                      </a:r>
                    </a:p>
                    <a:p>
                      <a:pPr algn="l" latinLnBrk="1"/>
                      <a:r>
                        <a:rPr lang="en-US" altLang="ko-KR" sz="900" b="0" dirty="0"/>
                        <a:t>#1</a:t>
                      </a:r>
                      <a:r>
                        <a:rPr lang="ko-KR" altLang="en-US" sz="900" b="0" dirty="0"/>
                        <a:t>의 이벤트가 하나라도 실행되면 다시 하기 버튼으로 변동되며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ko-KR" altLang="en-US" sz="900" b="0" dirty="0"/>
                        <a:t>클릭 시 리셋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619872"/>
                  </a:ext>
                </a:extLst>
              </a:tr>
            </a:tbl>
          </a:graphicData>
        </a:graphic>
      </p:graphicFrame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8C4C7E-5582-8048-2D14-4A37D79E5C43}"/>
              </a:ext>
            </a:extLst>
          </p:cNvPr>
          <p:cNvSpPr/>
          <p:nvPr/>
        </p:nvSpPr>
        <p:spPr>
          <a:xfrm>
            <a:off x="7343868" y="6091941"/>
            <a:ext cx="1393731" cy="393062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다시 하기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BF4D22C-F8B6-6247-BFE9-DB51801BD6EF}"/>
              </a:ext>
            </a:extLst>
          </p:cNvPr>
          <p:cNvSpPr/>
          <p:nvPr/>
        </p:nvSpPr>
        <p:spPr>
          <a:xfrm>
            <a:off x="7330644" y="5969617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7093B03-176B-AA48-5071-647C4060BC83}"/>
              </a:ext>
            </a:extLst>
          </p:cNvPr>
          <p:cNvSpPr/>
          <p:nvPr/>
        </p:nvSpPr>
        <p:spPr>
          <a:xfrm>
            <a:off x="2546350" y="2110409"/>
            <a:ext cx="6191249" cy="816724"/>
          </a:xfrm>
          <a:prstGeom prst="roundRect">
            <a:avLst>
              <a:gd name="adj" fmla="val 121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ysClr val="windowText" lastClr="000000"/>
                </a:solidFill>
              </a:rPr>
              <a:t>처리할 데이터를 내부로 읽어 들이거나 그 결과를 사람이 이해할 수 있도록 나타내는 장치</a:t>
            </a:r>
            <a:endParaRPr lang="en-US" altLang="ko-KR" sz="1600" dirty="0">
              <a:solidFill>
                <a:sysClr val="windowText" lastClr="000000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16905B9-D9F6-5B9E-65D2-68321DE9D960}"/>
              </a:ext>
            </a:extLst>
          </p:cNvPr>
          <p:cNvSpPr/>
          <p:nvPr/>
        </p:nvSpPr>
        <p:spPr>
          <a:xfrm>
            <a:off x="1112403" y="2122364"/>
            <a:ext cx="1345047" cy="395056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입출력 장치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F43885-95ED-EBBB-238A-61A6218BD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291" y="3383329"/>
            <a:ext cx="7943308" cy="259685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21C713C-3842-8506-756C-3E4B076E01AE}"/>
              </a:ext>
            </a:extLst>
          </p:cNvPr>
          <p:cNvSpPr/>
          <p:nvPr/>
        </p:nvSpPr>
        <p:spPr>
          <a:xfrm>
            <a:off x="979293" y="3049457"/>
            <a:ext cx="3699387" cy="248844"/>
          </a:xfrm>
          <a:prstGeom prst="roundRect">
            <a:avLst>
              <a:gd name="adj" fmla="val 1217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컴퓨터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F16B0B1-0036-87FE-0630-82B3064A6767}"/>
              </a:ext>
            </a:extLst>
          </p:cNvPr>
          <p:cNvSpPr/>
          <p:nvPr/>
        </p:nvSpPr>
        <p:spPr>
          <a:xfrm>
            <a:off x="5038212" y="3049457"/>
            <a:ext cx="3699387" cy="248844"/>
          </a:xfrm>
          <a:prstGeom prst="roundRect">
            <a:avLst>
              <a:gd name="adj" fmla="val 1217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스마트 기기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9ABE3F3-0596-0F44-6B0C-CF13EA3226E3}"/>
              </a:ext>
            </a:extLst>
          </p:cNvPr>
          <p:cNvSpPr/>
          <p:nvPr/>
        </p:nvSpPr>
        <p:spPr>
          <a:xfrm>
            <a:off x="1112403" y="3678917"/>
            <a:ext cx="1653657" cy="770130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FAA282D-41FB-E49F-AE97-D199178C03A4}"/>
              </a:ext>
            </a:extLst>
          </p:cNvPr>
          <p:cNvSpPr/>
          <p:nvPr/>
        </p:nvSpPr>
        <p:spPr>
          <a:xfrm>
            <a:off x="2910723" y="3690092"/>
            <a:ext cx="922137" cy="770130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F15E525-F8D4-C0C5-20A9-CC96BAFDEC47}"/>
              </a:ext>
            </a:extLst>
          </p:cNvPr>
          <p:cNvSpPr/>
          <p:nvPr/>
        </p:nvSpPr>
        <p:spPr>
          <a:xfrm>
            <a:off x="3823664" y="3383329"/>
            <a:ext cx="775519" cy="1076893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0969DB5-A7FE-313C-7B2A-2E5264C92F93}"/>
              </a:ext>
            </a:extLst>
          </p:cNvPr>
          <p:cNvSpPr/>
          <p:nvPr/>
        </p:nvSpPr>
        <p:spPr>
          <a:xfrm>
            <a:off x="989637" y="4820214"/>
            <a:ext cx="945844" cy="1047185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A037DD8-C2D7-7F8D-B6CF-360CB5C0D43B}"/>
              </a:ext>
            </a:extLst>
          </p:cNvPr>
          <p:cNvSpPr/>
          <p:nvPr/>
        </p:nvSpPr>
        <p:spPr>
          <a:xfrm>
            <a:off x="1755960" y="4820214"/>
            <a:ext cx="945844" cy="1047185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667D0F2-F38C-3431-5505-5B02102F13DB}"/>
              </a:ext>
            </a:extLst>
          </p:cNvPr>
          <p:cNvSpPr/>
          <p:nvPr/>
        </p:nvSpPr>
        <p:spPr>
          <a:xfrm>
            <a:off x="2643293" y="4820214"/>
            <a:ext cx="945844" cy="1047185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C3E70B6-5990-876C-EE33-594D2C6534BE}"/>
              </a:ext>
            </a:extLst>
          </p:cNvPr>
          <p:cNvSpPr/>
          <p:nvPr/>
        </p:nvSpPr>
        <p:spPr>
          <a:xfrm>
            <a:off x="3653339" y="4820214"/>
            <a:ext cx="945844" cy="1047185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DF032D3-08F6-2422-DEDA-6870FD903A17}"/>
              </a:ext>
            </a:extLst>
          </p:cNvPr>
          <p:cNvSpPr/>
          <p:nvPr/>
        </p:nvSpPr>
        <p:spPr>
          <a:xfrm>
            <a:off x="5124364" y="3383329"/>
            <a:ext cx="1360256" cy="1076893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0976707-B9E2-1263-035B-FDD10005A602}"/>
              </a:ext>
            </a:extLst>
          </p:cNvPr>
          <p:cNvSpPr/>
          <p:nvPr/>
        </p:nvSpPr>
        <p:spPr>
          <a:xfrm>
            <a:off x="6570815" y="3383329"/>
            <a:ext cx="851065" cy="1076893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ED99EDA-BACB-967A-1848-BE28E8B5F73F}"/>
              </a:ext>
            </a:extLst>
          </p:cNvPr>
          <p:cNvSpPr/>
          <p:nvPr/>
        </p:nvSpPr>
        <p:spPr>
          <a:xfrm>
            <a:off x="5124364" y="4820214"/>
            <a:ext cx="945844" cy="1047185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FE8E49C-FE9B-E30A-031F-AD3B487B18D0}"/>
              </a:ext>
            </a:extLst>
          </p:cNvPr>
          <p:cNvSpPr/>
          <p:nvPr/>
        </p:nvSpPr>
        <p:spPr>
          <a:xfrm>
            <a:off x="6208303" y="4820214"/>
            <a:ext cx="945844" cy="1047185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FEC773B-5E8F-6425-1F28-04AAFE50BDE2}"/>
              </a:ext>
            </a:extLst>
          </p:cNvPr>
          <p:cNvSpPr/>
          <p:nvPr/>
        </p:nvSpPr>
        <p:spPr>
          <a:xfrm>
            <a:off x="7432218" y="4351020"/>
            <a:ext cx="1134444" cy="1516379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5CA90D3F-4843-8946-A883-875FACA9CDAC}"/>
              </a:ext>
            </a:extLst>
          </p:cNvPr>
          <p:cNvSpPr/>
          <p:nvPr/>
        </p:nvSpPr>
        <p:spPr>
          <a:xfrm>
            <a:off x="907897" y="2926129"/>
            <a:ext cx="7943308" cy="3043488"/>
          </a:xfrm>
          <a:prstGeom prst="roundRect">
            <a:avLst>
              <a:gd name="adj" fmla="val 6413"/>
            </a:avLst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850749E-9C33-C2E2-ABED-A3A93F77B61F}"/>
              </a:ext>
            </a:extLst>
          </p:cNvPr>
          <p:cNvSpPr/>
          <p:nvPr/>
        </p:nvSpPr>
        <p:spPr>
          <a:xfrm>
            <a:off x="895237" y="2786545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graphicFrame>
        <p:nvGraphicFramePr>
          <p:cNvPr id="32" name="내용 개체 틀 6">
            <a:extLst>
              <a:ext uri="{FF2B5EF4-FFF2-40B4-BE49-F238E27FC236}">
                <a16:creationId xmlns:a16="http://schemas.microsoft.com/office/drawing/2014/main" id="{D527C191-4D02-8BB0-9979-6848C79BC1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499808"/>
              </p:ext>
            </p:extLst>
          </p:nvPr>
        </p:nvGraphicFramePr>
        <p:xfrm>
          <a:off x="9503922" y="3111577"/>
          <a:ext cx="247852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8528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</a:tblGrid>
              <a:tr h="12382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질의 사항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116515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 dirty="0">
                          <a:solidFill>
                            <a:srgbClr val="008000"/>
                          </a:solidFill>
                        </a:rPr>
                        <a:t>####</a:t>
                      </a:r>
                      <a:r>
                        <a:rPr lang="ko-KR" altLang="en-US" sz="900" b="1" dirty="0">
                          <a:solidFill>
                            <a:srgbClr val="008000"/>
                          </a:solidFill>
                        </a:rPr>
                        <a:t>초록색으로 제시한 내용처럼</a:t>
                      </a:r>
                      <a:endParaRPr lang="en-US" altLang="ko-KR" sz="900" b="1" dirty="0">
                        <a:solidFill>
                          <a:srgbClr val="008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/>
                        <a:t>현재 본문의 큰 구성은</a:t>
                      </a:r>
                      <a:endParaRPr lang="en-US" altLang="ko-KR" sz="900" b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/>
                        <a:t>1. </a:t>
                      </a:r>
                      <a:r>
                        <a:rPr lang="ko-KR" altLang="en-US" sz="900" b="0" dirty="0"/>
                        <a:t>컴퓨팅 시스템의 구성 요소</a:t>
                      </a:r>
                      <a:endParaRPr lang="en-US" altLang="ko-KR" sz="900" b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/>
                        <a:t>2. </a:t>
                      </a:r>
                      <a:r>
                        <a:rPr lang="ko-KR" altLang="en-US" sz="900" b="0" dirty="0"/>
                        <a:t>하드웨어의 구성 요소</a:t>
                      </a:r>
                      <a:r>
                        <a:rPr lang="en-US" altLang="ko-KR" sz="900" b="0" dirty="0"/>
                        <a:t>-</a:t>
                      </a:r>
                      <a:r>
                        <a:rPr lang="ko-KR" altLang="en-US" sz="900" b="0" dirty="0"/>
                        <a:t>하위 </a:t>
                      </a:r>
                      <a:r>
                        <a:rPr lang="en-US" altLang="ko-KR" sz="900" b="0" dirty="0"/>
                        <a:t>4</a:t>
                      </a:r>
                      <a:r>
                        <a:rPr lang="ko-KR" altLang="en-US" sz="900" b="0" dirty="0"/>
                        <a:t>페이지</a:t>
                      </a:r>
                      <a:endParaRPr lang="en-US" altLang="ko-KR" sz="900" b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/>
                        <a:t>3. </a:t>
                      </a:r>
                      <a:r>
                        <a:rPr lang="ko-KR" altLang="en-US" sz="900" b="0" dirty="0"/>
                        <a:t>소프트웨어의 구성 요소</a:t>
                      </a:r>
                      <a:r>
                        <a:rPr lang="en-US" altLang="ko-KR" sz="900" b="0" dirty="0"/>
                        <a:t>-</a:t>
                      </a:r>
                      <a:r>
                        <a:rPr lang="ko-KR" altLang="en-US" sz="900" b="0" dirty="0"/>
                        <a:t>하위 </a:t>
                      </a:r>
                      <a:r>
                        <a:rPr lang="en-US" altLang="ko-KR" sz="900" b="0" dirty="0"/>
                        <a:t>2</a:t>
                      </a:r>
                      <a:r>
                        <a:rPr lang="ko-KR" altLang="en-US" sz="900" b="0" dirty="0"/>
                        <a:t>페이지</a:t>
                      </a:r>
                      <a:endParaRPr lang="en-US" altLang="ko-KR" sz="900" b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/>
                        <a:t>로 구성되어 있는데</a:t>
                      </a:r>
                      <a:r>
                        <a:rPr lang="en-US" altLang="ko-KR" sz="900" b="0" dirty="0"/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/>
                        <a:t>2~3</a:t>
                      </a:r>
                      <a:r>
                        <a:rPr lang="ko-KR" altLang="en-US" sz="900" b="0" dirty="0"/>
                        <a:t>의 하위 페이지들은 별도의 </a:t>
                      </a:r>
                      <a:r>
                        <a:rPr lang="en-US" altLang="ko-KR" sz="900" b="0" dirty="0"/>
                        <a:t>HTML </a:t>
                      </a:r>
                      <a:r>
                        <a:rPr lang="ko-KR" altLang="en-US" sz="900" b="0" dirty="0"/>
                        <a:t>페이지 분리를 하지 않고 한 페이지 내에서 하위 요소를 스크롤하지 않고 좌우 </a:t>
                      </a:r>
                      <a:r>
                        <a:rPr lang="ko-KR" altLang="en-US" sz="900" b="0" dirty="0" err="1"/>
                        <a:t>스와이프나</a:t>
                      </a:r>
                      <a:r>
                        <a:rPr lang="ko-KR" altLang="en-US" sz="900" b="0" dirty="0"/>
                        <a:t> 하위 </a:t>
                      </a:r>
                      <a:r>
                        <a:rPr lang="ko-KR" altLang="en-US" sz="900" b="0" dirty="0" err="1"/>
                        <a:t>뎁스</a:t>
                      </a:r>
                      <a:r>
                        <a:rPr lang="ko-KR" altLang="en-US" sz="900" b="0" dirty="0"/>
                        <a:t> 이전으로 모두 볼 수 있도록 구성할 수 있을까요</a:t>
                      </a:r>
                      <a:r>
                        <a:rPr lang="en-US" altLang="ko-KR" sz="900" b="0" dirty="0"/>
                        <a:t>?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1162745"/>
                  </a:ext>
                </a:extLst>
              </a:tr>
            </a:tbl>
          </a:graphicData>
        </a:graphic>
      </p:graphicFrame>
      <p:sp>
        <p:nvSpPr>
          <p:cNvPr id="34" name="타원 33">
            <a:extLst>
              <a:ext uri="{FF2B5EF4-FFF2-40B4-BE49-F238E27FC236}">
                <a16:creationId xmlns:a16="http://schemas.microsoft.com/office/drawing/2014/main" id="{94C34F80-8247-BF0F-970F-1436656A0250}"/>
              </a:ext>
            </a:extLst>
          </p:cNvPr>
          <p:cNvSpPr/>
          <p:nvPr/>
        </p:nvSpPr>
        <p:spPr>
          <a:xfrm>
            <a:off x="8932916" y="4345604"/>
            <a:ext cx="244647" cy="244647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/>
              <a:t>→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CEBEA39-07A5-5BD0-67C8-4022C4A69BAC}"/>
              </a:ext>
            </a:extLst>
          </p:cNvPr>
          <p:cNvGrpSpPr/>
          <p:nvPr/>
        </p:nvGrpSpPr>
        <p:grpSpPr>
          <a:xfrm>
            <a:off x="4475742" y="6052339"/>
            <a:ext cx="807618" cy="161925"/>
            <a:chOff x="3790950" y="5691188"/>
            <a:chExt cx="807618" cy="161925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525709F-A571-5EDF-06F0-92E6444C0A06}"/>
                </a:ext>
              </a:extLst>
            </p:cNvPr>
            <p:cNvSpPr/>
            <p:nvPr/>
          </p:nvSpPr>
          <p:spPr>
            <a:xfrm>
              <a:off x="3790950" y="5691188"/>
              <a:ext cx="161925" cy="161925"/>
            </a:xfrm>
            <a:prstGeom prst="ellipse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D75A5FD0-D9DD-50BD-B00C-758FE0707B2E}"/>
                </a:ext>
              </a:extLst>
            </p:cNvPr>
            <p:cNvSpPr/>
            <p:nvPr/>
          </p:nvSpPr>
          <p:spPr>
            <a:xfrm>
              <a:off x="4003840" y="5691188"/>
              <a:ext cx="161925" cy="1619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8000"/>
                </a:solidFill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CAF3F123-5B12-F742-1A82-04EAAB78AA78}"/>
                </a:ext>
              </a:extLst>
            </p:cNvPr>
            <p:cNvSpPr/>
            <p:nvPr/>
          </p:nvSpPr>
          <p:spPr>
            <a:xfrm>
              <a:off x="4223753" y="5691188"/>
              <a:ext cx="161925" cy="1619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E8564C44-9B9C-B54F-047F-02020B5C43A3}"/>
                </a:ext>
              </a:extLst>
            </p:cNvPr>
            <p:cNvSpPr/>
            <p:nvPr/>
          </p:nvSpPr>
          <p:spPr>
            <a:xfrm>
              <a:off x="4436643" y="5691188"/>
              <a:ext cx="161925" cy="1619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1857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6">
            <a:extLst>
              <a:ext uri="{FF2B5EF4-FFF2-40B4-BE49-F238E27FC236}">
                <a16:creationId xmlns:a16="http://schemas.microsoft.com/office/drawing/2014/main" id="{AEFBD410-376A-8D33-4052-0E85680C6E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383664"/>
              </p:ext>
            </p:extLst>
          </p:nvPr>
        </p:nvGraphicFramePr>
        <p:xfrm>
          <a:off x="179962" y="148923"/>
          <a:ext cx="913167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4414">
                  <a:extLst>
                    <a:ext uri="{9D8B030D-6E8A-4147-A177-3AD203B41FA5}">
                      <a16:colId xmlns:a16="http://schemas.microsoft.com/office/drawing/2014/main" val="3107982208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3737385313"/>
                    </a:ext>
                  </a:extLst>
                </a:gridCol>
                <a:gridCol w="1057836">
                  <a:extLst>
                    <a:ext uri="{9D8B030D-6E8A-4147-A177-3AD203B41FA5}">
                      <a16:colId xmlns:a16="http://schemas.microsoft.com/office/drawing/2014/main" val="956255299"/>
                    </a:ext>
                  </a:extLst>
                </a:gridCol>
                <a:gridCol w="2599764">
                  <a:extLst>
                    <a:ext uri="{9D8B030D-6E8A-4147-A177-3AD203B41FA5}">
                      <a16:colId xmlns:a16="http://schemas.microsoft.com/office/drawing/2014/main" val="1747890612"/>
                    </a:ext>
                  </a:extLst>
                </a:gridCol>
                <a:gridCol w="860612">
                  <a:extLst>
                    <a:ext uri="{9D8B030D-6E8A-4147-A177-3AD203B41FA5}">
                      <a16:colId xmlns:a16="http://schemas.microsoft.com/office/drawing/2014/main" val="1876610360"/>
                    </a:ext>
                  </a:extLst>
                </a:gridCol>
                <a:gridCol w="723452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</a:tblGrid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1. </a:t>
                      </a:r>
                      <a:r>
                        <a:rPr lang="ko-KR" altLang="en-US" sz="900" b="0" dirty="0"/>
                        <a:t>컴퓨팅 시스템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01-1. </a:t>
                      </a:r>
                      <a:r>
                        <a:rPr lang="ko-KR" altLang="en-US" sz="900" b="0" dirty="0"/>
                        <a:t>컴퓨팅 시스템의 구성과 작동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수업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2. </a:t>
                      </a:r>
                      <a:r>
                        <a:rPr lang="ko-KR" altLang="en-US" sz="900" b="1" dirty="0"/>
                        <a:t>컴퓨팅 시스템의 구성 요소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_____________.html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2/3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2B8BDC6-EE80-7398-2E19-EDA191D175D9}"/>
              </a:ext>
            </a:extLst>
          </p:cNvPr>
          <p:cNvSpPr/>
          <p:nvPr/>
        </p:nvSpPr>
        <p:spPr>
          <a:xfrm>
            <a:off x="756803" y="1188989"/>
            <a:ext cx="444980" cy="338554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</a:rPr>
              <a:t>2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D62CD0-1EAF-8757-7E40-D5BE8BAA61BE}"/>
              </a:ext>
            </a:extLst>
          </p:cNvPr>
          <p:cNvSpPr txBox="1"/>
          <p:nvPr/>
        </p:nvSpPr>
        <p:spPr>
          <a:xfrm>
            <a:off x="1201783" y="1188989"/>
            <a:ext cx="2883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/>
              <a:t>컴퓨팅 시스템의 구성 요소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AC9FE5F-88D2-638C-F1A3-E5E30EE8CBA5}"/>
              </a:ext>
            </a:extLst>
          </p:cNvPr>
          <p:cNvSpPr/>
          <p:nvPr/>
        </p:nvSpPr>
        <p:spPr>
          <a:xfrm>
            <a:off x="1112403" y="1663317"/>
            <a:ext cx="7625197" cy="395056"/>
          </a:xfrm>
          <a:prstGeom prst="roundRect">
            <a:avLst>
              <a:gd name="adj" fmla="val 12172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하드웨어의 구성 요소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18" name="내용 개체 틀 6">
            <a:extLst>
              <a:ext uri="{FF2B5EF4-FFF2-40B4-BE49-F238E27FC236}">
                <a16:creationId xmlns:a16="http://schemas.microsoft.com/office/drawing/2014/main" id="{56470DA0-31DD-E9FD-9189-466C89D835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0894741"/>
              </p:ext>
            </p:extLst>
          </p:nvPr>
        </p:nvGraphicFramePr>
        <p:xfrm>
          <a:off x="9503922" y="954163"/>
          <a:ext cx="2478528" cy="19582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090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  <a:gridCol w="1977438">
                  <a:extLst>
                    <a:ext uri="{9D8B030D-6E8A-4147-A177-3AD203B41FA5}">
                      <a16:colId xmlns:a16="http://schemas.microsoft.com/office/drawing/2014/main" val="3538344493"/>
                    </a:ext>
                  </a:extLst>
                </a:gridCol>
              </a:tblGrid>
              <a:tr h="454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#1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/>
                        <a:t>물음표 형태로 가려져 있다가 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ko-KR" altLang="en-US" sz="900" b="0" dirty="0"/>
                        <a:t>각각의 내용을 클릭 시 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#2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/>
                        <a:t>#1</a:t>
                      </a:r>
                      <a:r>
                        <a:rPr lang="ko-KR" altLang="en-US" sz="900" b="0" dirty="0"/>
                        <a:t>의 </a:t>
                      </a:r>
                      <a:r>
                        <a:rPr lang="ko-KR" altLang="en-US" sz="900" b="0" dirty="0" err="1"/>
                        <a:t>온클릭</a:t>
                      </a:r>
                      <a:r>
                        <a:rPr lang="ko-KR" altLang="en-US" sz="900" b="0" dirty="0"/>
                        <a:t> 이벤트 전에는 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en-US" altLang="ko-KR" sz="900" b="0" dirty="0"/>
                        <a:t>‘</a:t>
                      </a:r>
                      <a:r>
                        <a:rPr lang="ko-KR" altLang="en-US" sz="900" b="0" dirty="0"/>
                        <a:t>전체 보기</a:t>
                      </a:r>
                      <a:r>
                        <a:rPr lang="en-US" altLang="ko-KR" sz="900" b="0" dirty="0"/>
                        <a:t>‘, </a:t>
                      </a:r>
                    </a:p>
                    <a:p>
                      <a:pPr algn="l" latinLnBrk="1"/>
                      <a:r>
                        <a:rPr lang="en-US" altLang="ko-KR" sz="900" b="0" dirty="0"/>
                        <a:t>#1</a:t>
                      </a:r>
                      <a:r>
                        <a:rPr lang="ko-KR" altLang="en-US" sz="900" b="0" dirty="0"/>
                        <a:t>의 이벤트가 하나라도 </a:t>
                      </a:r>
                      <a:r>
                        <a:rPr lang="ko-KR" altLang="en-US" sz="900" b="0" dirty="0" err="1"/>
                        <a:t>발돈되면</a:t>
                      </a:r>
                      <a:r>
                        <a:rPr lang="ko-KR" altLang="en-US" sz="900" b="0" dirty="0"/>
                        <a:t> 다시 하기 버튼으로 변동되며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ko-KR" altLang="en-US" sz="900" b="0" dirty="0"/>
                        <a:t>클릭 시 리셋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619872"/>
                  </a:ext>
                </a:extLst>
              </a:tr>
            </a:tbl>
          </a:graphicData>
        </a:graphic>
      </p:graphicFrame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8C4C7E-5582-8048-2D14-4A37D79E5C43}"/>
              </a:ext>
            </a:extLst>
          </p:cNvPr>
          <p:cNvSpPr/>
          <p:nvPr/>
        </p:nvSpPr>
        <p:spPr>
          <a:xfrm>
            <a:off x="7343868" y="6091941"/>
            <a:ext cx="1393731" cy="393062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다시 하기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BF4D22C-F8B6-6247-BFE9-DB51801BD6EF}"/>
              </a:ext>
            </a:extLst>
          </p:cNvPr>
          <p:cNvSpPr/>
          <p:nvPr/>
        </p:nvSpPr>
        <p:spPr>
          <a:xfrm>
            <a:off x="7330644" y="5969617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7093B03-176B-AA48-5071-647C4060BC83}"/>
              </a:ext>
            </a:extLst>
          </p:cNvPr>
          <p:cNvSpPr/>
          <p:nvPr/>
        </p:nvSpPr>
        <p:spPr>
          <a:xfrm>
            <a:off x="2766060" y="2110409"/>
            <a:ext cx="5971539" cy="395056"/>
          </a:xfrm>
          <a:prstGeom prst="roundRect">
            <a:avLst>
              <a:gd name="adj" fmla="val 121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ysClr val="windowText" lastClr="000000"/>
                </a:solidFill>
              </a:rPr>
              <a:t>프로그램의 명령어를 처리하기 위한 장치</a:t>
            </a:r>
            <a:endParaRPr lang="en-US" altLang="ko-KR" sz="1600" dirty="0">
              <a:solidFill>
                <a:sysClr val="windowText" lastClr="000000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16905B9-D9F6-5B9E-65D2-68321DE9D960}"/>
              </a:ext>
            </a:extLst>
          </p:cNvPr>
          <p:cNvSpPr/>
          <p:nvPr/>
        </p:nvSpPr>
        <p:spPr>
          <a:xfrm>
            <a:off x="1112403" y="2122364"/>
            <a:ext cx="1589401" cy="395056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b="1">
                <a:solidFill>
                  <a:sysClr val="windowText" lastClr="000000"/>
                </a:solidFill>
              </a:rPr>
              <a:t>중앙 처리 장치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21C713C-3842-8506-756C-3E4B076E01AE}"/>
              </a:ext>
            </a:extLst>
          </p:cNvPr>
          <p:cNvSpPr/>
          <p:nvPr/>
        </p:nvSpPr>
        <p:spPr>
          <a:xfrm>
            <a:off x="979293" y="3049457"/>
            <a:ext cx="3699387" cy="248844"/>
          </a:xfrm>
          <a:prstGeom prst="roundRect">
            <a:avLst>
              <a:gd name="adj" fmla="val 1217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컴퓨터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F16B0B1-0036-87FE-0630-82B3064A6767}"/>
              </a:ext>
            </a:extLst>
          </p:cNvPr>
          <p:cNvSpPr/>
          <p:nvPr/>
        </p:nvSpPr>
        <p:spPr>
          <a:xfrm>
            <a:off x="5038212" y="3049457"/>
            <a:ext cx="3699387" cy="248844"/>
          </a:xfrm>
          <a:prstGeom prst="roundRect">
            <a:avLst>
              <a:gd name="adj" fmla="val 1217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스마트 기기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5CA90D3F-4843-8946-A883-875FACA9CDAC}"/>
              </a:ext>
            </a:extLst>
          </p:cNvPr>
          <p:cNvSpPr/>
          <p:nvPr/>
        </p:nvSpPr>
        <p:spPr>
          <a:xfrm>
            <a:off x="907897" y="2926129"/>
            <a:ext cx="7943308" cy="3043488"/>
          </a:xfrm>
          <a:prstGeom prst="roundRect">
            <a:avLst>
              <a:gd name="adj" fmla="val 6413"/>
            </a:avLst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850749E-9C33-C2E2-ABED-A3A93F77B61F}"/>
              </a:ext>
            </a:extLst>
          </p:cNvPr>
          <p:cNvSpPr/>
          <p:nvPr/>
        </p:nvSpPr>
        <p:spPr>
          <a:xfrm>
            <a:off x="895237" y="2786545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graphicFrame>
        <p:nvGraphicFramePr>
          <p:cNvPr id="32" name="내용 개체 틀 6">
            <a:extLst>
              <a:ext uri="{FF2B5EF4-FFF2-40B4-BE49-F238E27FC236}">
                <a16:creationId xmlns:a16="http://schemas.microsoft.com/office/drawing/2014/main" id="{D527C191-4D02-8BB0-9979-6848C79BC1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178685"/>
              </p:ext>
            </p:extLst>
          </p:nvPr>
        </p:nvGraphicFramePr>
        <p:xfrm>
          <a:off x="9503922" y="3111577"/>
          <a:ext cx="2478528" cy="1870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8528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</a:tblGrid>
              <a:tr h="17443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질의 사항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164141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 dirty="0">
                          <a:solidFill>
                            <a:srgbClr val="008000"/>
                          </a:solidFill>
                        </a:rPr>
                        <a:t>####</a:t>
                      </a:r>
                      <a:r>
                        <a:rPr lang="ko-KR" altLang="en-US" sz="900" b="1" dirty="0">
                          <a:solidFill>
                            <a:srgbClr val="008000"/>
                          </a:solidFill>
                        </a:rPr>
                        <a:t>초록색으로 제시한 내용처럼</a:t>
                      </a:r>
                      <a:endParaRPr lang="en-US" altLang="ko-KR" sz="900" b="1" dirty="0">
                        <a:solidFill>
                          <a:srgbClr val="008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/>
                        <a:t>현재 본문의 큰 구성은</a:t>
                      </a:r>
                      <a:endParaRPr lang="en-US" altLang="ko-KR" sz="900" b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/>
                        <a:t>1. </a:t>
                      </a:r>
                      <a:r>
                        <a:rPr lang="ko-KR" altLang="en-US" sz="900" b="0" dirty="0"/>
                        <a:t>컴퓨팅 시스템의 구성 요소</a:t>
                      </a:r>
                      <a:endParaRPr lang="en-US" altLang="ko-KR" sz="900" b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/>
                        <a:t>2. </a:t>
                      </a:r>
                      <a:r>
                        <a:rPr lang="ko-KR" altLang="en-US" sz="900" b="0" dirty="0"/>
                        <a:t>하드웨어의 구성 요소</a:t>
                      </a:r>
                      <a:r>
                        <a:rPr lang="en-US" altLang="ko-KR" sz="900" b="0" dirty="0"/>
                        <a:t>-</a:t>
                      </a:r>
                      <a:r>
                        <a:rPr lang="ko-KR" altLang="en-US" sz="900" b="0" dirty="0"/>
                        <a:t>하위 </a:t>
                      </a:r>
                      <a:r>
                        <a:rPr lang="en-US" altLang="ko-KR" sz="900" b="0" dirty="0"/>
                        <a:t>4</a:t>
                      </a:r>
                      <a:r>
                        <a:rPr lang="ko-KR" altLang="en-US" sz="900" b="0" dirty="0"/>
                        <a:t>페이지</a:t>
                      </a:r>
                      <a:endParaRPr lang="en-US" altLang="ko-KR" sz="900" b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/>
                        <a:t>3. </a:t>
                      </a:r>
                      <a:r>
                        <a:rPr lang="ko-KR" altLang="en-US" sz="900" b="0" dirty="0"/>
                        <a:t>소프트웨어의 구성 요소</a:t>
                      </a:r>
                      <a:r>
                        <a:rPr lang="en-US" altLang="ko-KR" sz="900" b="0" dirty="0"/>
                        <a:t>-</a:t>
                      </a:r>
                      <a:r>
                        <a:rPr lang="ko-KR" altLang="en-US" sz="900" b="0" dirty="0"/>
                        <a:t>하위 </a:t>
                      </a:r>
                      <a:r>
                        <a:rPr lang="en-US" altLang="ko-KR" sz="900" b="0" dirty="0"/>
                        <a:t>2</a:t>
                      </a:r>
                      <a:r>
                        <a:rPr lang="ko-KR" altLang="en-US" sz="900" b="0" dirty="0"/>
                        <a:t>페이지</a:t>
                      </a:r>
                      <a:endParaRPr lang="en-US" altLang="ko-KR" sz="900" b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/>
                        <a:t>로 구성되어 있는데</a:t>
                      </a:r>
                      <a:r>
                        <a:rPr lang="en-US" altLang="ko-KR" sz="900" b="0" dirty="0"/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/>
                        <a:t>2~3</a:t>
                      </a:r>
                      <a:r>
                        <a:rPr lang="ko-KR" altLang="en-US" sz="900" b="0" dirty="0"/>
                        <a:t>의 하위 페이지들은 별도의 </a:t>
                      </a:r>
                      <a:r>
                        <a:rPr lang="en-US" altLang="ko-KR" sz="900" b="0" dirty="0"/>
                        <a:t>HTML </a:t>
                      </a:r>
                      <a:r>
                        <a:rPr lang="ko-KR" altLang="en-US" sz="900" b="0" dirty="0"/>
                        <a:t>페이지 분리를 하지 않고 한 페이지 내에서 하위 요소를 스크롤하지 않고 좌우 </a:t>
                      </a:r>
                      <a:r>
                        <a:rPr lang="ko-KR" altLang="en-US" sz="900" b="0" dirty="0" err="1"/>
                        <a:t>스와이프나</a:t>
                      </a:r>
                      <a:r>
                        <a:rPr lang="ko-KR" altLang="en-US" sz="900" b="0" dirty="0"/>
                        <a:t> 하위 </a:t>
                      </a:r>
                      <a:r>
                        <a:rPr lang="ko-KR" altLang="en-US" sz="900" b="0" dirty="0" err="1"/>
                        <a:t>뎁스</a:t>
                      </a:r>
                      <a:r>
                        <a:rPr lang="ko-KR" altLang="en-US" sz="900" b="0" dirty="0"/>
                        <a:t> 이전으로 모두 볼 수 있도록 구성할 수 있을까요</a:t>
                      </a:r>
                      <a:r>
                        <a:rPr lang="en-US" altLang="ko-KR" sz="900" b="0" dirty="0"/>
                        <a:t>?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116274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407CB426-8A87-0EBE-F480-9A2BA8A5D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302" y="3572371"/>
            <a:ext cx="2353003" cy="1686160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9ABE3F3-0596-0F44-6B0C-CF13EA3226E3}"/>
              </a:ext>
            </a:extLst>
          </p:cNvPr>
          <p:cNvSpPr/>
          <p:nvPr/>
        </p:nvSpPr>
        <p:spPr>
          <a:xfrm>
            <a:off x="1486072" y="3432679"/>
            <a:ext cx="2266778" cy="1825851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36F72E60-4F53-88E0-F192-E447293B9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718" y="3550690"/>
            <a:ext cx="2848373" cy="1562318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8A9A380-B7FD-382A-D61D-77833C848633}"/>
              </a:ext>
            </a:extLst>
          </p:cNvPr>
          <p:cNvSpPr/>
          <p:nvPr/>
        </p:nvSpPr>
        <p:spPr>
          <a:xfrm>
            <a:off x="5773955" y="3432679"/>
            <a:ext cx="2266778" cy="1825851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676D6247-BF38-C2AC-0EC4-C9FA6E521DF9}"/>
              </a:ext>
            </a:extLst>
          </p:cNvPr>
          <p:cNvSpPr/>
          <p:nvPr/>
        </p:nvSpPr>
        <p:spPr>
          <a:xfrm>
            <a:off x="415924" y="4345604"/>
            <a:ext cx="244647" cy="244647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/>
              <a:t>←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2175ECF-83E2-3570-B46F-23924BFF4063}"/>
              </a:ext>
            </a:extLst>
          </p:cNvPr>
          <p:cNvSpPr/>
          <p:nvPr/>
        </p:nvSpPr>
        <p:spPr>
          <a:xfrm>
            <a:off x="8932916" y="4345604"/>
            <a:ext cx="244647" cy="244647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/>
              <a:t>→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F334E6B-83C8-7FBF-67A1-77D2B766F19B}"/>
              </a:ext>
            </a:extLst>
          </p:cNvPr>
          <p:cNvGrpSpPr/>
          <p:nvPr/>
        </p:nvGrpSpPr>
        <p:grpSpPr>
          <a:xfrm>
            <a:off x="4475742" y="6052339"/>
            <a:ext cx="807618" cy="161925"/>
            <a:chOff x="3790950" y="5691188"/>
            <a:chExt cx="807618" cy="161925"/>
          </a:xfrm>
          <a:solidFill>
            <a:schemeClr val="bg1">
              <a:lumMod val="75000"/>
            </a:schemeClr>
          </a:solidFill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F5982100-F933-E9F0-F0E3-F43234F258F8}"/>
                </a:ext>
              </a:extLst>
            </p:cNvPr>
            <p:cNvSpPr/>
            <p:nvPr/>
          </p:nvSpPr>
          <p:spPr>
            <a:xfrm>
              <a:off x="3790950" y="5691188"/>
              <a:ext cx="161925" cy="16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8CF738C2-3977-A2DC-296C-545E2E8E32AE}"/>
                </a:ext>
              </a:extLst>
            </p:cNvPr>
            <p:cNvSpPr/>
            <p:nvPr/>
          </p:nvSpPr>
          <p:spPr>
            <a:xfrm>
              <a:off x="4003840" y="5691188"/>
              <a:ext cx="161925" cy="16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8000"/>
                </a:solidFill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C8C48F67-D709-9ECE-EF43-5B53DFF9ED98}"/>
                </a:ext>
              </a:extLst>
            </p:cNvPr>
            <p:cNvSpPr/>
            <p:nvPr/>
          </p:nvSpPr>
          <p:spPr>
            <a:xfrm>
              <a:off x="4223753" y="5691188"/>
              <a:ext cx="161925" cy="161925"/>
            </a:xfrm>
            <a:prstGeom prst="ellipse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378080E-DE96-68E7-876C-637E31088A38}"/>
                </a:ext>
              </a:extLst>
            </p:cNvPr>
            <p:cNvSpPr/>
            <p:nvPr/>
          </p:nvSpPr>
          <p:spPr>
            <a:xfrm>
              <a:off x="4436643" y="5691188"/>
              <a:ext cx="161925" cy="16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0098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6">
            <a:extLst>
              <a:ext uri="{FF2B5EF4-FFF2-40B4-BE49-F238E27FC236}">
                <a16:creationId xmlns:a16="http://schemas.microsoft.com/office/drawing/2014/main" id="{AEFBD410-376A-8D33-4052-0E85680C6E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4724743"/>
              </p:ext>
            </p:extLst>
          </p:nvPr>
        </p:nvGraphicFramePr>
        <p:xfrm>
          <a:off x="179962" y="148923"/>
          <a:ext cx="913167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4414">
                  <a:extLst>
                    <a:ext uri="{9D8B030D-6E8A-4147-A177-3AD203B41FA5}">
                      <a16:colId xmlns:a16="http://schemas.microsoft.com/office/drawing/2014/main" val="3107982208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3737385313"/>
                    </a:ext>
                  </a:extLst>
                </a:gridCol>
                <a:gridCol w="1057836">
                  <a:extLst>
                    <a:ext uri="{9D8B030D-6E8A-4147-A177-3AD203B41FA5}">
                      <a16:colId xmlns:a16="http://schemas.microsoft.com/office/drawing/2014/main" val="956255299"/>
                    </a:ext>
                  </a:extLst>
                </a:gridCol>
                <a:gridCol w="2599764">
                  <a:extLst>
                    <a:ext uri="{9D8B030D-6E8A-4147-A177-3AD203B41FA5}">
                      <a16:colId xmlns:a16="http://schemas.microsoft.com/office/drawing/2014/main" val="1747890612"/>
                    </a:ext>
                  </a:extLst>
                </a:gridCol>
                <a:gridCol w="860612">
                  <a:extLst>
                    <a:ext uri="{9D8B030D-6E8A-4147-A177-3AD203B41FA5}">
                      <a16:colId xmlns:a16="http://schemas.microsoft.com/office/drawing/2014/main" val="1876610360"/>
                    </a:ext>
                  </a:extLst>
                </a:gridCol>
                <a:gridCol w="723452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</a:tblGrid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1. </a:t>
                      </a:r>
                      <a:r>
                        <a:rPr lang="ko-KR" altLang="en-US" sz="900" b="0" dirty="0"/>
                        <a:t>컴퓨팅 시스템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01-1. </a:t>
                      </a:r>
                      <a:r>
                        <a:rPr lang="ko-KR" altLang="en-US" sz="900" b="0" dirty="0"/>
                        <a:t>컴퓨팅 시스템의 구성과 작동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수업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2. </a:t>
                      </a:r>
                      <a:r>
                        <a:rPr lang="ko-KR" altLang="en-US" sz="900" b="1" dirty="0"/>
                        <a:t>컴퓨팅 시스템의 구성 요소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_____________.html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2/3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2B8BDC6-EE80-7398-2E19-EDA191D175D9}"/>
              </a:ext>
            </a:extLst>
          </p:cNvPr>
          <p:cNvSpPr/>
          <p:nvPr/>
        </p:nvSpPr>
        <p:spPr>
          <a:xfrm>
            <a:off x="756803" y="1188989"/>
            <a:ext cx="444980" cy="338554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</a:rPr>
              <a:t>2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D62CD0-1EAF-8757-7E40-D5BE8BAA61BE}"/>
              </a:ext>
            </a:extLst>
          </p:cNvPr>
          <p:cNvSpPr txBox="1"/>
          <p:nvPr/>
        </p:nvSpPr>
        <p:spPr>
          <a:xfrm>
            <a:off x="1201783" y="1188989"/>
            <a:ext cx="2883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/>
              <a:t>컴퓨팅 시스템의 구성 요소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AC9FE5F-88D2-638C-F1A3-E5E30EE8CBA5}"/>
              </a:ext>
            </a:extLst>
          </p:cNvPr>
          <p:cNvSpPr/>
          <p:nvPr/>
        </p:nvSpPr>
        <p:spPr>
          <a:xfrm>
            <a:off x="1112403" y="1663317"/>
            <a:ext cx="7625197" cy="395056"/>
          </a:xfrm>
          <a:prstGeom prst="roundRect">
            <a:avLst>
              <a:gd name="adj" fmla="val 12172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하드웨어의 구성 요소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18" name="내용 개체 틀 6">
            <a:extLst>
              <a:ext uri="{FF2B5EF4-FFF2-40B4-BE49-F238E27FC236}">
                <a16:creationId xmlns:a16="http://schemas.microsoft.com/office/drawing/2014/main" id="{56470DA0-31DD-E9FD-9189-466C89D835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343315"/>
              </p:ext>
            </p:extLst>
          </p:nvPr>
        </p:nvGraphicFramePr>
        <p:xfrm>
          <a:off x="9503922" y="954163"/>
          <a:ext cx="2478528" cy="19582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090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  <a:gridCol w="1977438">
                  <a:extLst>
                    <a:ext uri="{9D8B030D-6E8A-4147-A177-3AD203B41FA5}">
                      <a16:colId xmlns:a16="http://schemas.microsoft.com/office/drawing/2014/main" val="3538344493"/>
                    </a:ext>
                  </a:extLst>
                </a:gridCol>
              </a:tblGrid>
              <a:tr h="454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#1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/>
                        <a:t>물음표 형태로 가려져 있다가 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ko-KR" altLang="en-US" sz="900" b="0" dirty="0"/>
                        <a:t>각각의 내용을 클릭 시 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#2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/>
                        <a:t>#1</a:t>
                      </a:r>
                      <a:r>
                        <a:rPr lang="ko-KR" altLang="en-US" sz="900" b="0" dirty="0"/>
                        <a:t>의 </a:t>
                      </a:r>
                      <a:r>
                        <a:rPr lang="ko-KR" altLang="en-US" sz="900" b="0" dirty="0" err="1"/>
                        <a:t>온클릭</a:t>
                      </a:r>
                      <a:r>
                        <a:rPr lang="ko-KR" altLang="en-US" sz="900" b="0" dirty="0"/>
                        <a:t> 이벤트 전에는 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en-US" altLang="ko-KR" sz="900" b="0" dirty="0"/>
                        <a:t>‘</a:t>
                      </a:r>
                      <a:r>
                        <a:rPr lang="ko-KR" altLang="en-US" sz="900" b="0" dirty="0"/>
                        <a:t>전체 보기</a:t>
                      </a:r>
                      <a:r>
                        <a:rPr lang="en-US" altLang="ko-KR" sz="900" b="0" dirty="0"/>
                        <a:t>‘, </a:t>
                      </a:r>
                    </a:p>
                    <a:p>
                      <a:pPr algn="l" latinLnBrk="1"/>
                      <a:r>
                        <a:rPr lang="en-US" altLang="ko-KR" sz="900" b="0" dirty="0"/>
                        <a:t>#1</a:t>
                      </a:r>
                      <a:r>
                        <a:rPr lang="ko-KR" altLang="en-US" sz="900" b="0" dirty="0"/>
                        <a:t>의 이벤트가 하나라도 실행되면 다시 하기 버튼으로 변동되며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ko-KR" altLang="en-US" sz="900" b="0" dirty="0"/>
                        <a:t>클릭 시 리셋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619872"/>
                  </a:ext>
                </a:extLst>
              </a:tr>
            </a:tbl>
          </a:graphicData>
        </a:graphic>
      </p:graphicFrame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8C4C7E-5582-8048-2D14-4A37D79E5C43}"/>
              </a:ext>
            </a:extLst>
          </p:cNvPr>
          <p:cNvSpPr/>
          <p:nvPr/>
        </p:nvSpPr>
        <p:spPr>
          <a:xfrm>
            <a:off x="7343868" y="6091941"/>
            <a:ext cx="1393731" cy="393062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다시 하기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BF4D22C-F8B6-6247-BFE9-DB51801BD6EF}"/>
              </a:ext>
            </a:extLst>
          </p:cNvPr>
          <p:cNvSpPr/>
          <p:nvPr/>
        </p:nvSpPr>
        <p:spPr>
          <a:xfrm>
            <a:off x="7330644" y="5969617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7093B03-176B-AA48-5071-647C4060BC83}"/>
              </a:ext>
            </a:extLst>
          </p:cNvPr>
          <p:cNvSpPr/>
          <p:nvPr/>
        </p:nvSpPr>
        <p:spPr>
          <a:xfrm>
            <a:off x="2766060" y="2110409"/>
            <a:ext cx="6332471" cy="856326"/>
          </a:xfrm>
          <a:prstGeom prst="roundRect">
            <a:avLst>
              <a:gd name="adj" fmla="val 121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ysClr val="windowText" lastClr="000000"/>
                </a:solidFill>
              </a:rPr>
              <a:t>필요한 데이터를 저장하는 장치</a:t>
            </a:r>
            <a:endParaRPr lang="en-US" altLang="ko-KR" sz="1600" dirty="0">
              <a:solidFill>
                <a:sysClr val="windowText" lastClr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ysClr val="windowText" lastClr="000000"/>
                </a:solidFill>
              </a:rPr>
              <a:t>•  </a:t>
            </a:r>
            <a:r>
              <a:rPr lang="ko-KR" altLang="en-US" sz="1200" b="1" dirty="0" err="1">
                <a:solidFill>
                  <a:sysClr val="windowText" lastClr="000000"/>
                </a:solidFill>
              </a:rPr>
              <a:t>주기억</a:t>
            </a:r>
            <a:r>
              <a:rPr lang="ko-KR" altLang="en-US" sz="1200" b="1" dirty="0">
                <a:solidFill>
                  <a:sysClr val="windowText" lastClr="000000"/>
                </a:solidFill>
              </a:rPr>
              <a:t> 장치</a:t>
            </a:r>
            <a:r>
              <a:rPr lang="en-US" altLang="ko-KR" sz="1200" b="1" dirty="0">
                <a:solidFill>
                  <a:sysClr val="windowText" lastClr="000000"/>
                </a:solidFill>
              </a:rPr>
              <a:t>: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중앙 처리 장치에서 처리할 프로그램 및 데이터를 임시로 저장하는 장치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ysClr val="windowText" lastClr="000000"/>
                </a:solidFill>
              </a:rPr>
              <a:t>• </a:t>
            </a:r>
            <a:r>
              <a:rPr lang="ko-KR" altLang="en-US" sz="1200" b="1" dirty="0">
                <a:solidFill>
                  <a:sysClr val="windowText" lastClr="000000"/>
                </a:solidFill>
              </a:rPr>
              <a:t>보조 기억 장치</a:t>
            </a:r>
            <a:r>
              <a:rPr lang="en-US" altLang="ko-KR" sz="1200" b="1" dirty="0">
                <a:solidFill>
                  <a:sysClr val="windowText" lastClr="000000"/>
                </a:solidFill>
              </a:rPr>
              <a:t>: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프로그램 및 데이터를 장기적으로 저장하는 장치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16905B9-D9F6-5B9E-65D2-68321DE9D960}"/>
              </a:ext>
            </a:extLst>
          </p:cNvPr>
          <p:cNvSpPr/>
          <p:nvPr/>
        </p:nvSpPr>
        <p:spPr>
          <a:xfrm>
            <a:off x="1112403" y="2122364"/>
            <a:ext cx="1589401" cy="395056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기억 장치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21C713C-3842-8506-756C-3E4B076E01AE}"/>
              </a:ext>
            </a:extLst>
          </p:cNvPr>
          <p:cNvSpPr/>
          <p:nvPr/>
        </p:nvSpPr>
        <p:spPr>
          <a:xfrm>
            <a:off x="979293" y="3049457"/>
            <a:ext cx="3699387" cy="248844"/>
          </a:xfrm>
          <a:prstGeom prst="roundRect">
            <a:avLst>
              <a:gd name="adj" fmla="val 1217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컴퓨터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F16B0B1-0036-87FE-0630-82B3064A6767}"/>
              </a:ext>
            </a:extLst>
          </p:cNvPr>
          <p:cNvSpPr/>
          <p:nvPr/>
        </p:nvSpPr>
        <p:spPr>
          <a:xfrm>
            <a:off x="5038212" y="3049457"/>
            <a:ext cx="3699387" cy="248844"/>
          </a:xfrm>
          <a:prstGeom prst="roundRect">
            <a:avLst>
              <a:gd name="adj" fmla="val 1217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스마트 기기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5CA90D3F-4843-8946-A883-875FACA9CDAC}"/>
              </a:ext>
            </a:extLst>
          </p:cNvPr>
          <p:cNvSpPr/>
          <p:nvPr/>
        </p:nvSpPr>
        <p:spPr>
          <a:xfrm>
            <a:off x="907897" y="2926129"/>
            <a:ext cx="7943308" cy="3043488"/>
          </a:xfrm>
          <a:prstGeom prst="roundRect">
            <a:avLst>
              <a:gd name="adj" fmla="val 6413"/>
            </a:avLst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850749E-9C33-C2E2-ABED-A3A93F77B61F}"/>
              </a:ext>
            </a:extLst>
          </p:cNvPr>
          <p:cNvSpPr/>
          <p:nvPr/>
        </p:nvSpPr>
        <p:spPr>
          <a:xfrm>
            <a:off x="895237" y="2786545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graphicFrame>
        <p:nvGraphicFramePr>
          <p:cNvPr id="32" name="내용 개체 틀 6">
            <a:extLst>
              <a:ext uri="{FF2B5EF4-FFF2-40B4-BE49-F238E27FC236}">
                <a16:creationId xmlns:a16="http://schemas.microsoft.com/office/drawing/2014/main" id="{D527C191-4D02-8BB0-9979-6848C79BC1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5413830"/>
              </p:ext>
            </p:extLst>
          </p:nvPr>
        </p:nvGraphicFramePr>
        <p:xfrm>
          <a:off x="9503922" y="3111577"/>
          <a:ext cx="2478528" cy="1870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8528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</a:tblGrid>
              <a:tr h="17443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질의 사항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164141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 dirty="0">
                          <a:solidFill>
                            <a:srgbClr val="008000"/>
                          </a:solidFill>
                        </a:rPr>
                        <a:t>####</a:t>
                      </a:r>
                      <a:r>
                        <a:rPr lang="ko-KR" altLang="en-US" sz="900" b="1" dirty="0">
                          <a:solidFill>
                            <a:srgbClr val="008000"/>
                          </a:solidFill>
                        </a:rPr>
                        <a:t>초록색으로 제시한 내용처럼</a:t>
                      </a:r>
                      <a:endParaRPr lang="en-US" altLang="ko-KR" sz="900" b="1" dirty="0">
                        <a:solidFill>
                          <a:srgbClr val="008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/>
                        <a:t>현재 본문의 큰 구성은</a:t>
                      </a:r>
                      <a:endParaRPr lang="en-US" altLang="ko-KR" sz="900" b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/>
                        <a:t>1. </a:t>
                      </a:r>
                      <a:r>
                        <a:rPr lang="ko-KR" altLang="en-US" sz="900" b="0" dirty="0"/>
                        <a:t>컴퓨팅 시스템의 구성 요소</a:t>
                      </a:r>
                      <a:endParaRPr lang="en-US" altLang="ko-KR" sz="900" b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/>
                        <a:t>2. </a:t>
                      </a:r>
                      <a:r>
                        <a:rPr lang="ko-KR" altLang="en-US" sz="900" b="0" dirty="0"/>
                        <a:t>하드웨어의 구성 요소</a:t>
                      </a:r>
                      <a:r>
                        <a:rPr lang="en-US" altLang="ko-KR" sz="900" b="0" dirty="0"/>
                        <a:t>-</a:t>
                      </a:r>
                      <a:r>
                        <a:rPr lang="ko-KR" altLang="en-US" sz="900" b="0" dirty="0"/>
                        <a:t>하위 </a:t>
                      </a:r>
                      <a:r>
                        <a:rPr lang="en-US" altLang="ko-KR" sz="900" b="0" dirty="0"/>
                        <a:t>4</a:t>
                      </a:r>
                      <a:r>
                        <a:rPr lang="ko-KR" altLang="en-US" sz="900" b="0" dirty="0"/>
                        <a:t>페이지</a:t>
                      </a:r>
                      <a:endParaRPr lang="en-US" altLang="ko-KR" sz="900" b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/>
                        <a:t>3. </a:t>
                      </a:r>
                      <a:r>
                        <a:rPr lang="ko-KR" altLang="en-US" sz="900" b="0" dirty="0"/>
                        <a:t>소프트웨어의 구성 요소</a:t>
                      </a:r>
                      <a:r>
                        <a:rPr lang="en-US" altLang="ko-KR" sz="900" b="0" dirty="0"/>
                        <a:t>-</a:t>
                      </a:r>
                      <a:r>
                        <a:rPr lang="ko-KR" altLang="en-US" sz="900" b="0" dirty="0"/>
                        <a:t>하위 </a:t>
                      </a:r>
                      <a:r>
                        <a:rPr lang="en-US" altLang="ko-KR" sz="900" b="0" dirty="0"/>
                        <a:t>2</a:t>
                      </a:r>
                      <a:r>
                        <a:rPr lang="ko-KR" altLang="en-US" sz="900" b="0" dirty="0"/>
                        <a:t>페이지</a:t>
                      </a:r>
                      <a:endParaRPr lang="en-US" altLang="ko-KR" sz="900" b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/>
                        <a:t>로 구성되어 있는데</a:t>
                      </a:r>
                      <a:r>
                        <a:rPr lang="en-US" altLang="ko-KR" sz="900" b="0" dirty="0"/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/>
                        <a:t>2~3</a:t>
                      </a:r>
                      <a:r>
                        <a:rPr lang="ko-KR" altLang="en-US" sz="900" b="0" dirty="0"/>
                        <a:t>의 하위 페이지들은 별도의 </a:t>
                      </a:r>
                      <a:r>
                        <a:rPr lang="en-US" altLang="ko-KR" sz="900" b="0" dirty="0"/>
                        <a:t>HTML </a:t>
                      </a:r>
                      <a:r>
                        <a:rPr lang="ko-KR" altLang="en-US" sz="900" b="0" dirty="0"/>
                        <a:t>페이지 분리를 하지 않고 한 페이지 내에서 하위 요소를 스크롤하지 않고 좌우 </a:t>
                      </a:r>
                      <a:r>
                        <a:rPr lang="ko-KR" altLang="en-US" sz="900" b="0" dirty="0" err="1"/>
                        <a:t>스와이프나</a:t>
                      </a:r>
                      <a:r>
                        <a:rPr lang="ko-KR" altLang="en-US" sz="900" b="0" dirty="0"/>
                        <a:t> 하위 </a:t>
                      </a:r>
                      <a:r>
                        <a:rPr lang="ko-KR" altLang="en-US" sz="900" b="0" dirty="0" err="1"/>
                        <a:t>뎁스</a:t>
                      </a:r>
                      <a:r>
                        <a:rPr lang="ko-KR" altLang="en-US" sz="900" b="0" dirty="0"/>
                        <a:t> 이전으로 모두 볼 수 있도록 구성할 수 있을까요</a:t>
                      </a:r>
                      <a:r>
                        <a:rPr lang="en-US" altLang="ko-KR" sz="900" b="0" dirty="0"/>
                        <a:t>?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1162745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676D6247-BF38-C2AC-0EC4-C9FA6E521DF9}"/>
              </a:ext>
            </a:extLst>
          </p:cNvPr>
          <p:cNvSpPr/>
          <p:nvPr/>
        </p:nvSpPr>
        <p:spPr>
          <a:xfrm>
            <a:off x="415924" y="4345604"/>
            <a:ext cx="244647" cy="244647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/>
              <a:t>←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2175ECF-83E2-3570-B46F-23924BFF4063}"/>
              </a:ext>
            </a:extLst>
          </p:cNvPr>
          <p:cNvSpPr/>
          <p:nvPr/>
        </p:nvSpPr>
        <p:spPr>
          <a:xfrm>
            <a:off x="8932916" y="4345604"/>
            <a:ext cx="244647" cy="244647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/>
              <a:t>→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A6D955B-7F79-4DE4-56D3-56C9E223E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611" y="3385176"/>
            <a:ext cx="3215007" cy="253851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76365A0-8C90-442A-27E3-7B9B595B3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125" y="3319072"/>
            <a:ext cx="3324432" cy="2629774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9ABE3F3-0596-0F44-6B0C-CF13EA3226E3}"/>
              </a:ext>
            </a:extLst>
          </p:cNvPr>
          <p:cNvSpPr/>
          <p:nvPr/>
        </p:nvSpPr>
        <p:spPr>
          <a:xfrm>
            <a:off x="1491085" y="3383863"/>
            <a:ext cx="1414040" cy="961742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8A9A380-B7FD-382A-D61D-77833C848633}"/>
              </a:ext>
            </a:extLst>
          </p:cNvPr>
          <p:cNvSpPr/>
          <p:nvPr/>
        </p:nvSpPr>
        <p:spPr>
          <a:xfrm>
            <a:off x="6016681" y="3437885"/>
            <a:ext cx="1855320" cy="950531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FFCDDC9-4B1D-1A06-6AD3-D7489584CBF2}"/>
              </a:ext>
            </a:extLst>
          </p:cNvPr>
          <p:cNvSpPr/>
          <p:nvPr/>
        </p:nvSpPr>
        <p:spPr>
          <a:xfrm>
            <a:off x="3014437" y="3383863"/>
            <a:ext cx="1414040" cy="961742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607CDA7-B4C5-BD22-BC5F-A8C1B49C676F}"/>
              </a:ext>
            </a:extLst>
          </p:cNvPr>
          <p:cNvSpPr/>
          <p:nvPr/>
        </p:nvSpPr>
        <p:spPr>
          <a:xfrm>
            <a:off x="1175900" y="4455420"/>
            <a:ext cx="1325997" cy="1349478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299368D-482D-41B5-1DD8-8E94973CA716}"/>
              </a:ext>
            </a:extLst>
          </p:cNvPr>
          <p:cNvSpPr/>
          <p:nvPr/>
        </p:nvSpPr>
        <p:spPr>
          <a:xfrm>
            <a:off x="2432013" y="4455420"/>
            <a:ext cx="1325997" cy="1349478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D517B50-6817-ED6E-7462-5E8FD8C2C6DA}"/>
              </a:ext>
            </a:extLst>
          </p:cNvPr>
          <p:cNvSpPr/>
          <p:nvPr/>
        </p:nvSpPr>
        <p:spPr>
          <a:xfrm>
            <a:off x="3770670" y="4455420"/>
            <a:ext cx="640057" cy="1349478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4D7EF3CC-11B5-0ECD-DC01-0FA24F003A5F}"/>
              </a:ext>
            </a:extLst>
          </p:cNvPr>
          <p:cNvSpPr/>
          <p:nvPr/>
        </p:nvSpPr>
        <p:spPr>
          <a:xfrm>
            <a:off x="5440419" y="4693940"/>
            <a:ext cx="1347308" cy="1229752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5D679658-9483-3420-D968-B94FBFDF75A7}"/>
              </a:ext>
            </a:extLst>
          </p:cNvPr>
          <p:cNvSpPr/>
          <p:nvPr/>
        </p:nvSpPr>
        <p:spPr>
          <a:xfrm>
            <a:off x="7114085" y="4693940"/>
            <a:ext cx="1386977" cy="950531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F850999-33F3-8F62-AA88-968AA8D3712E}"/>
              </a:ext>
            </a:extLst>
          </p:cNvPr>
          <p:cNvGrpSpPr/>
          <p:nvPr/>
        </p:nvGrpSpPr>
        <p:grpSpPr>
          <a:xfrm>
            <a:off x="4475742" y="6052339"/>
            <a:ext cx="807618" cy="161925"/>
            <a:chOff x="3790950" y="5691188"/>
            <a:chExt cx="807618" cy="161925"/>
          </a:xfrm>
          <a:solidFill>
            <a:schemeClr val="bg1">
              <a:lumMod val="75000"/>
            </a:schemeClr>
          </a:solidFill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D9E65C76-D35A-94E0-265A-D1640EB5208E}"/>
                </a:ext>
              </a:extLst>
            </p:cNvPr>
            <p:cNvSpPr/>
            <p:nvPr/>
          </p:nvSpPr>
          <p:spPr>
            <a:xfrm>
              <a:off x="3790950" y="5691188"/>
              <a:ext cx="161925" cy="16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0BFC3FDB-AE39-3D04-0985-3251D8FB1606}"/>
                </a:ext>
              </a:extLst>
            </p:cNvPr>
            <p:cNvSpPr/>
            <p:nvPr/>
          </p:nvSpPr>
          <p:spPr>
            <a:xfrm>
              <a:off x="4003840" y="5691188"/>
              <a:ext cx="161925" cy="16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8000"/>
                </a:solidFill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9F1206E-6781-3B5B-A1A4-743F4694D518}"/>
                </a:ext>
              </a:extLst>
            </p:cNvPr>
            <p:cNvSpPr/>
            <p:nvPr/>
          </p:nvSpPr>
          <p:spPr>
            <a:xfrm>
              <a:off x="4223753" y="5691188"/>
              <a:ext cx="161925" cy="161925"/>
            </a:xfrm>
            <a:prstGeom prst="ellipse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343A79B-9D2C-4153-A81C-AA3DF0823CCF}"/>
                </a:ext>
              </a:extLst>
            </p:cNvPr>
            <p:cNvSpPr/>
            <p:nvPr/>
          </p:nvSpPr>
          <p:spPr>
            <a:xfrm>
              <a:off x="4436643" y="5691188"/>
              <a:ext cx="161925" cy="16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5691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6">
            <a:extLst>
              <a:ext uri="{FF2B5EF4-FFF2-40B4-BE49-F238E27FC236}">
                <a16:creationId xmlns:a16="http://schemas.microsoft.com/office/drawing/2014/main" id="{AEFBD410-376A-8D33-4052-0E85680C6E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8389179"/>
              </p:ext>
            </p:extLst>
          </p:nvPr>
        </p:nvGraphicFramePr>
        <p:xfrm>
          <a:off x="179962" y="148923"/>
          <a:ext cx="913167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4414">
                  <a:extLst>
                    <a:ext uri="{9D8B030D-6E8A-4147-A177-3AD203B41FA5}">
                      <a16:colId xmlns:a16="http://schemas.microsoft.com/office/drawing/2014/main" val="3107982208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3737385313"/>
                    </a:ext>
                  </a:extLst>
                </a:gridCol>
                <a:gridCol w="1057836">
                  <a:extLst>
                    <a:ext uri="{9D8B030D-6E8A-4147-A177-3AD203B41FA5}">
                      <a16:colId xmlns:a16="http://schemas.microsoft.com/office/drawing/2014/main" val="956255299"/>
                    </a:ext>
                  </a:extLst>
                </a:gridCol>
                <a:gridCol w="2599764">
                  <a:extLst>
                    <a:ext uri="{9D8B030D-6E8A-4147-A177-3AD203B41FA5}">
                      <a16:colId xmlns:a16="http://schemas.microsoft.com/office/drawing/2014/main" val="1747890612"/>
                    </a:ext>
                  </a:extLst>
                </a:gridCol>
                <a:gridCol w="860612">
                  <a:extLst>
                    <a:ext uri="{9D8B030D-6E8A-4147-A177-3AD203B41FA5}">
                      <a16:colId xmlns:a16="http://schemas.microsoft.com/office/drawing/2014/main" val="1876610360"/>
                    </a:ext>
                  </a:extLst>
                </a:gridCol>
                <a:gridCol w="723452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</a:tblGrid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1. </a:t>
                      </a:r>
                      <a:r>
                        <a:rPr lang="ko-KR" altLang="en-US" sz="900" b="0" dirty="0"/>
                        <a:t>컴퓨팅 시스템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01-1. </a:t>
                      </a:r>
                      <a:r>
                        <a:rPr lang="ko-KR" altLang="en-US" sz="900" b="0" dirty="0"/>
                        <a:t>컴퓨팅 시스템의 구성과 작동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수업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2. </a:t>
                      </a:r>
                      <a:r>
                        <a:rPr lang="ko-KR" altLang="en-US" sz="900" b="1" dirty="0"/>
                        <a:t>컴퓨팅 시스템의 구성 요소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_____________.html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2/3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2B8BDC6-EE80-7398-2E19-EDA191D175D9}"/>
              </a:ext>
            </a:extLst>
          </p:cNvPr>
          <p:cNvSpPr/>
          <p:nvPr/>
        </p:nvSpPr>
        <p:spPr>
          <a:xfrm>
            <a:off x="756803" y="1188989"/>
            <a:ext cx="444980" cy="338554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</a:rPr>
              <a:t>2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D62CD0-1EAF-8757-7E40-D5BE8BAA61BE}"/>
              </a:ext>
            </a:extLst>
          </p:cNvPr>
          <p:cNvSpPr txBox="1"/>
          <p:nvPr/>
        </p:nvSpPr>
        <p:spPr>
          <a:xfrm>
            <a:off x="1201783" y="1188989"/>
            <a:ext cx="2883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/>
              <a:t>컴퓨팅 시스템의 구성 요소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AC9FE5F-88D2-638C-F1A3-E5E30EE8CBA5}"/>
              </a:ext>
            </a:extLst>
          </p:cNvPr>
          <p:cNvSpPr/>
          <p:nvPr/>
        </p:nvSpPr>
        <p:spPr>
          <a:xfrm>
            <a:off x="1112403" y="1663317"/>
            <a:ext cx="7625197" cy="395056"/>
          </a:xfrm>
          <a:prstGeom prst="roundRect">
            <a:avLst>
              <a:gd name="adj" fmla="val 12172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하드웨어의 구성 요소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18" name="내용 개체 틀 6">
            <a:extLst>
              <a:ext uri="{FF2B5EF4-FFF2-40B4-BE49-F238E27FC236}">
                <a16:creationId xmlns:a16="http://schemas.microsoft.com/office/drawing/2014/main" id="{56470DA0-31DD-E9FD-9189-466C89D835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2353223"/>
              </p:ext>
            </p:extLst>
          </p:nvPr>
        </p:nvGraphicFramePr>
        <p:xfrm>
          <a:off x="9503922" y="954163"/>
          <a:ext cx="2478528" cy="19582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090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  <a:gridCol w="1977438">
                  <a:extLst>
                    <a:ext uri="{9D8B030D-6E8A-4147-A177-3AD203B41FA5}">
                      <a16:colId xmlns:a16="http://schemas.microsoft.com/office/drawing/2014/main" val="3538344493"/>
                    </a:ext>
                  </a:extLst>
                </a:gridCol>
              </a:tblGrid>
              <a:tr h="454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#1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/>
                        <a:t>물음표 형태로 가려져 있다가 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ko-KR" altLang="en-US" sz="900" b="0" dirty="0"/>
                        <a:t>각각의 내용을 클릭 시 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#2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/>
                        <a:t>#1</a:t>
                      </a:r>
                      <a:r>
                        <a:rPr lang="ko-KR" altLang="en-US" sz="900" b="0" dirty="0"/>
                        <a:t>의 </a:t>
                      </a:r>
                      <a:r>
                        <a:rPr lang="ko-KR" altLang="en-US" sz="900" b="0" dirty="0" err="1"/>
                        <a:t>온클릭</a:t>
                      </a:r>
                      <a:r>
                        <a:rPr lang="ko-KR" altLang="en-US" sz="900" b="0" dirty="0"/>
                        <a:t> 이벤트 전에는 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en-US" altLang="ko-KR" sz="900" b="0" dirty="0"/>
                        <a:t>‘</a:t>
                      </a:r>
                      <a:r>
                        <a:rPr lang="ko-KR" altLang="en-US" sz="900" b="0" dirty="0"/>
                        <a:t>전체 보기</a:t>
                      </a:r>
                      <a:r>
                        <a:rPr lang="en-US" altLang="ko-KR" sz="900" b="0" dirty="0"/>
                        <a:t>‘, </a:t>
                      </a:r>
                    </a:p>
                    <a:p>
                      <a:pPr algn="l" latinLnBrk="1"/>
                      <a:r>
                        <a:rPr lang="en-US" altLang="ko-KR" sz="900" b="0" dirty="0"/>
                        <a:t>#1</a:t>
                      </a:r>
                      <a:r>
                        <a:rPr lang="ko-KR" altLang="en-US" sz="900" b="0" dirty="0"/>
                        <a:t>의 이벤트가 하나라도 실행되면 다시 하기 버튼으로 변동되며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ko-KR" altLang="en-US" sz="900" b="0" dirty="0"/>
                        <a:t>클릭 시 리셋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619872"/>
                  </a:ext>
                </a:extLst>
              </a:tr>
            </a:tbl>
          </a:graphicData>
        </a:graphic>
      </p:graphicFrame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8C4C7E-5582-8048-2D14-4A37D79E5C43}"/>
              </a:ext>
            </a:extLst>
          </p:cNvPr>
          <p:cNvSpPr/>
          <p:nvPr/>
        </p:nvSpPr>
        <p:spPr>
          <a:xfrm>
            <a:off x="7343868" y="6091941"/>
            <a:ext cx="1393731" cy="393062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다시 하기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BF4D22C-F8B6-6247-BFE9-DB51801BD6EF}"/>
              </a:ext>
            </a:extLst>
          </p:cNvPr>
          <p:cNvSpPr/>
          <p:nvPr/>
        </p:nvSpPr>
        <p:spPr>
          <a:xfrm>
            <a:off x="7330644" y="5969617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7093B03-176B-AA48-5071-647C4060BC83}"/>
              </a:ext>
            </a:extLst>
          </p:cNvPr>
          <p:cNvSpPr/>
          <p:nvPr/>
        </p:nvSpPr>
        <p:spPr>
          <a:xfrm>
            <a:off x="2766060" y="2110409"/>
            <a:ext cx="6411503" cy="457200"/>
          </a:xfrm>
          <a:prstGeom prst="roundRect">
            <a:avLst>
              <a:gd name="adj" fmla="val 121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ysClr val="windowText" lastClr="000000"/>
                </a:solidFill>
              </a:rPr>
              <a:t>컴퓨팅 시스템 간에 데이터를 주고받을 수 있도록 하는 입출력 장치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16905B9-D9F6-5B9E-65D2-68321DE9D960}"/>
              </a:ext>
            </a:extLst>
          </p:cNvPr>
          <p:cNvSpPr/>
          <p:nvPr/>
        </p:nvSpPr>
        <p:spPr>
          <a:xfrm>
            <a:off x="1112403" y="2122364"/>
            <a:ext cx="1589401" cy="395056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통신 장치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21C713C-3842-8506-756C-3E4B076E01AE}"/>
              </a:ext>
            </a:extLst>
          </p:cNvPr>
          <p:cNvSpPr/>
          <p:nvPr/>
        </p:nvSpPr>
        <p:spPr>
          <a:xfrm>
            <a:off x="979293" y="3049457"/>
            <a:ext cx="3699387" cy="248844"/>
          </a:xfrm>
          <a:prstGeom prst="roundRect">
            <a:avLst>
              <a:gd name="adj" fmla="val 1217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컴퓨터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F16B0B1-0036-87FE-0630-82B3064A6767}"/>
              </a:ext>
            </a:extLst>
          </p:cNvPr>
          <p:cNvSpPr/>
          <p:nvPr/>
        </p:nvSpPr>
        <p:spPr>
          <a:xfrm>
            <a:off x="5038212" y="3049457"/>
            <a:ext cx="3699387" cy="248844"/>
          </a:xfrm>
          <a:prstGeom prst="roundRect">
            <a:avLst>
              <a:gd name="adj" fmla="val 1217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스마트 기기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5CA90D3F-4843-8946-A883-875FACA9CDAC}"/>
              </a:ext>
            </a:extLst>
          </p:cNvPr>
          <p:cNvSpPr/>
          <p:nvPr/>
        </p:nvSpPr>
        <p:spPr>
          <a:xfrm>
            <a:off x="907897" y="2926129"/>
            <a:ext cx="7943308" cy="3043488"/>
          </a:xfrm>
          <a:prstGeom prst="roundRect">
            <a:avLst>
              <a:gd name="adj" fmla="val 6413"/>
            </a:avLst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850749E-9C33-C2E2-ABED-A3A93F77B61F}"/>
              </a:ext>
            </a:extLst>
          </p:cNvPr>
          <p:cNvSpPr/>
          <p:nvPr/>
        </p:nvSpPr>
        <p:spPr>
          <a:xfrm>
            <a:off x="895237" y="2786545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graphicFrame>
        <p:nvGraphicFramePr>
          <p:cNvPr id="32" name="내용 개체 틀 6">
            <a:extLst>
              <a:ext uri="{FF2B5EF4-FFF2-40B4-BE49-F238E27FC236}">
                <a16:creationId xmlns:a16="http://schemas.microsoft.com/office/drawing/2014/main" id="{D527C191-4D02-8BB0-9979-6848C79BC1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1078307"/>
              </p:ext>
            </p:extLst>
          </p:nvPr>
        </p:nvGraphicFramePr>
        <p:xfrm>
          <a:off x="9503922" y="3111577"/>
          <a:ext cx="2478528" cy="1870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8528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</a:tblGrid>
              <a:tr h="17443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질의 사항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164141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 dirty="0">
                          <a:solidFill>
                            <a:srgbClr val="008000"/>
                          </a:solidFill>
                        </a:rPr>
                        <a:t>####</a:t>
                      </a:r>
                      <a:r>
                        <a:rPr lang="ko-KR" altLang="en-US" sz="900" b="1" dirty="0">
                          <a:solidFill>
                            <a:srgbClr val="008000"/>
                          </a:solidFill>
                        </a:rPr>
                        <a:t>초록색으로 제시한 내용처럼</a:t>
                      </a:r>
                      <a:endParaRPr lang="en-US" altLang="ko-KR" sz="900" b="1" dirty="0">
                        <a:solidFill>
                          <a:srgbClr val="008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/>
                        <a:t>현재 본문의 큰 구성은</a:t>
                      </a:r>
                      <a:endParaRPr lang="en-US" altLang="ko-KR" sz="900" b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/>
                        <a:t>1. </a:t>
                      </a:r>
                      <a:r>
                        <a:rPr lang="ko-KR" altLang="en-US" sz="900" b="0" dirty="0"/>
                        <a:t>컴퓨팅 시스템의 구성 요소</a:t>
                      </a:r>
                      <a:endParaRPr lang="en-US" altLang="ko-KR" sz="900" b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/>
                        <a:t>2. </a:t>
                      </a:r>
                      <a:r>
                        <a:rPr lang="ko-KR" altLang="en-US" sz="900" b="0" dirty="0"/>
                        <a:t>하드웨어의 구성 요소</a:t>
                      </a:r>
                      <a:r>
                        <a:rPr lang="en-US" altLang="ko-KR" sz="900" b="0" dirty="0"/>
                        <a:t>-</a:t>
                      </a:r>
                      <a:r>
                        <a:rPr lang="ko-KR" altLang="en-US" sz="900" b="0" dirty="0"/>
                        <a:t>하위 </a:t>
                      </a:r>
                      <a:r>
                        <a:rPr lang="en-US" altLang="ko-KR" sz="900" b="0" dirty="0"/>
                        <a:t>4</a:t>
                      </a:r>
                      <a:r>
                        <a:rPr lang="ko-KR" altLang="en-US" sz="900" b="0" dirty="0"/>
                        <a:t>페이지</a:t>
                      </a:r>
                      <a:endParaRPr lang="en-US" altLang="ko-KR" sz="900" b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/>
                        <a:t>3. </a:t>
                      </a:r>
                      <a:r>
                        <a:rPr lang="ko-KR" altLang="en-US" sz="900" b="0" dirty="0"/>
                        <a:t>소프트웨어의 구성 요소</a:t>
                      </a:r>
                      <a:r>
                        <a:rPr lang="en-US" altLang="ko-KR" sz="900" b="0" dirty="0"/>
                        <a:t>-</a:t>
                      </a:r>
                      <a:r>
                        <a:rPr lang="ko-KR" altLang="en-US" sz="900" b="0" dirty="0"/>
                        <a:t>하위 </a:t>
                      </a:r>
                      <a:r>
                        <a:rPr lang="en-US" altLang="ko-KR" sz="900" b="0" dirty="0"/>
                        <a:t>2</a:t>
                      </a:r>
                      <a:r>
                        <a:rPr lang="ko-KR" altLang="en-US" sz="900" b="0" dirty="0"/>
                        <a:t>페이지</a:t>
                      </a:r>
                      <a:endParaRPr lang="en-US" altLang="ko-KR" sz="900" b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/>
                        <a:t>로 구성되어 있는데</a:t>
                      </a:r>
                      <a:r>
                        <a:rPr lang="en-US" altLang="ko-KR" sz="900" b="0" dirty="0"/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/>
                        <a:t>2~3</a:t>
                      </a:r>
                      <a:r>
                        <a:rPr lang="ko-KR" altLang="en-US" sz="900" b="0" dirty="0"/>
                        <a:t>의 하위 페이지들은 별도의 </a:t>
                      </a:r>
                      <a:r>
                        <a:rPr lang="en-US" altLang="ko-KR" sz="900" b="0" dirty="0"/>
                        <a:t>HTML </a:t>
                      </a:r>
                      <a:r>
                        <a:rPr lang="ko-KR" altLang="en-US" sz="900" b="0" dirty="0"/>
                        <a:t>페이지 분리를 하지 않고 한 페이지 내에서 하위 요소를 스크롤하지 않고 좌우 </a:t>
                      </a:r>
                      <a:r>
                        <a:rPr lang="ko-KR" altLang="en-US" sz="900" b="0" dirty="0" err="1"/>
                        <a:t>스와이프나</a:t>
                      </a:r>
                      <a:r>
                        <a:rPr lang="ko-KR" altLang="en-US" sz="900" b="0" dirty="0"/>
                        <a:t> 하위 </a:t>
                      </a:r>
                      <a:r>
                        <a:rPr lang="ko-KR" altLang="en-US" sz="900" b="0" dirty="0" err="1"/>
                        <a:t>뎁스</a:t>
                      </a:r>
                      <a:r>
                        <a:rPr lang="ko-KR" altLang="en-US" sz="900" b="0" dirty="0"/>
                        <a:t> 이전으로 모두 볼 수 있도록 구성할 수 있을까요</a:t>
                      </a:r>
                      <a:r>
                        <a:rPr lang="en-US" altLang="ko-KR" sz="900" b="0" dirty="0"/>
                        <a:t>?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1162745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676D6247-BF38-C2AC-0EC4-C9FA6E521DF9}"/>
              </a:ext>
            </a:extLst>
          </p:cNvPr>
          <p:cNvSpPr/>
          <p:nvPr/>
        </p:nvSpPr>
        <p:spPr>
          <a:xfrm>
            <a:off x="415924" y="4345604"/>
            <a:ext cx="244647" cy="244647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/>
              <a:t>←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A1BC2C7-3A83-61CB-F1BB-32C8625BF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805" y="3426895"/>
            <a:ext cx="2898289" cy="2411766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4D7EF3CC-11B5-0ECD-DC01-0FA24F003A5F}"/>
              </a:ext>
            </a:extLst>
          </p:cNvPr>
          <p:cNvSpPr/>
          <p:nvPr/>
        </p:nvSpPr>
        <p:spPr>
          <a:xfrm>
            <a:off x="5648803" y="3696124"/>
            <a:ext cx="1118710" cy="941790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5D679658-9483-3420-D968-B94FBFDF75A7}"/>
              </a:ext>
            </a:extLst>
          </p:cNvPr>
          <p:cNvSpPr/>
          <p:nvPr/>
        </p:nvSpPr>
        <p:spPr>
          <a:xfrm>
            <a:off x="5514669" y="4789724"/>
            <a:ext cx="1386977" cy="950531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9B16709-B6E7-1F31-2A14-62D40DFB4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877" y="3696124"/>
            <a:ext cx="3391338" cy="1597211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607CDA7-B4C5-BD22-BC5F-A8C1B49C676F}"/>
              </a:ext>
            </a:extLst>
          </p:cNvPr>
          <p:cNvSpPr/>
          <p:nvPr/>
        </p:nvSpPr>
        <p:spPr>
          <a:xfrm>
            <a:off x="1370453" y="3915512"/>
            <a:ext cx="1325997" cy="1349478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299368D-482D-41B5-1DD8-8E94973CA716}"/>
              </a:ext>
            </a:extLst>
          </p:cNvPr>
          <p:cNvSpPr/>
          <p:nvPr/>
        </p:nvSpPr>
        <p:spPr>
          <a:xfrm>
            <a:off x="3090979" y="3915512"/>
            <a:ext cx="1325997" cy="1349478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F0896E6-BAF8-6ADB-1A7A-5F5F89B15B4C}"/>
              </a:ext>
            </a:extLst>
          </p:cNvPr>
          <p:cNvSpPr/>
          <p:nvPr/>
        </p:nvSpPr>
        <p:spPr>
          <a:xfrm>
            <a:off x="7026510" y="3506083"/>
            <a:ext cx="1274243" cy="2332578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06BA036-687B-96A6-20E4-C1449239ACD2}"/>
              </a:ext>
            </a:extLst>
          </p:cNvPr>
          <p:cNvGrpSpPr/>
          <p:nvPr/>
        </p:nvGrpSpPr>
        <p:grpSpPr>
          <a:xfrm flipH="1">
            <a:off x="4475742" y="6052339"/>
            <a:ext cx="807618" cy="161925"/>
            <a:chOff x="3790950" y="5691188"/>
            <a:chExt cx="807618" cy="161925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46ADE97-454D-01CF-7ABB-2B75311AB382}"/>
                </a:ext>
              </a:extLst>
            </p:cNvPr>
            <p:cNvSpPr/>
            <p:nvPr/>
          </p:nvSpPr>
          <p:spPr>
            <a:xfrm>
              <a:off x="3790950" y="5691188"/>
              <a:ext cx="161925" cy="161925"/>
            </a:xfrm>
            <a:prstGeom prst="ellipse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E3D6026C-2183-AD4D-6C5D-2A7EEB0CA539}"/>
                </a:ext>
              </a:extLst>
            </p:cNvPr>
            <p:cNvSpPr/>
            <p:nvPr/>
          </p:nvSpPr>
          <p:spPr>
            <a:xfrm>
              <a:off x="4003840" y="5691188"/>
              <a:ext cx="161925" cy="1619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8000"/>
                </a:solidFill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374925FF-C654-E444-D695-8A429F72D020}"/>
                </a:ext>
              </a:extLst>
            </p:cNvPr>
            <p:cNvSpPr/>
            <p:nvPr/>
          </p:nvSpPr>
          <p:spPr>
            <a:xfrm>
              <a:off x="4223753" y="5691188"/>
              <a:ext cx="161925" cy="1619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D9E011A8-4E3B-E95D-2515-4D860A505C4B}"/>
                </a:ext>
              </a:extLst>
            </p:cNvPr>
            <p:cNvSpPr/>
            <p:nvPr/>
          </p:nvSpPr>
          <p:spPr>
            <a:xfrm>
              <a:off x="4436643" y="5691188"/>
              <a:ext cx="161925" cy="1619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9973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6">
            <a:extLst>
              <a:ext uri="{FF2B5EF4-FFF2-40B4-BE49-F238E27FC236}">
                <a16:creationId xmlns:a16="http://schemas.microsoft.com/office/drawing/2014/main" id="{AEFBD410-376A-8D33-4052-0E85680C6E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8519586"/>
              </p:ext>
            </p:extLst>
          </p:nvPr>
        </p:nvGraphicFramePr>
        <p:xfrm>
          <a:off x="179962" y="148923"/>
          <a:ext cx="913167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4414">
                  <a:extLst>
                    <a:ext uri="{9D8B030D-6E8A-4147-A177-3AD203B41FA5}">
                      <a16:colId xmlns:a16="http://schemas.microsoft.com/office/drawing/2014/main" val="3107982208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3737385313"/>
                    </a:ext>
                  </a:extLst>
                </a:gridCol>
                <a:gridCol w="1057836">
                  <a:extLst>
                    <a:ext uri="{9D8B030D-6E8A-4147-A177-3AD203B41FA5}">
                      <a16:colId xmlns:a16="http://schemas.microsoft.com/office/drawing/2014/main" val="956255299"/>
                    </a:ext>
                  </a:extLst>
                </a:gridCol>
                <a:gridCol w="2599764">
                  <a:extLst>
                    <a:ext uri="{9D8B030D-6E8A-4147-A177-3AD203B41FA5}">
                      <a16:colId xmlns:a16="http://schemas.microsoft.com/office/drawing/2014/main" val="1747890612"/>
                    </a:ext>
                  </a:extLst>
                </a:gridCol>
                <a:gridCol w="860612">
                  <a:extLst>
                    <a:ext uri="{9D8B030D-6E8A-4147-A177-3AD203B41FA5}">
                      <a16:colId xmlns:a16="http://schemas.microsoft.com/office/drawing/2014/main" val="1876610360"/>
                    </a:ext>
                  </a:extLst>
                </a:gridCol>
                <a:gridCol w="723452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</a:tblGrid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1. </a:t>
                      </a:r>
                      <a:r>
                        <a:rPr lang="ko-KR" altLang="en-US" sz="900" b="0" dirty="0"/>
                        <a:t>컴퓨팅 시스템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01-1. </a:t>
                      </a:r>
                      <a:r>
                        <a:rPr lang="ko-KR" altLang="en-US" sz="900" b="0" dirty="0"/>
                        <a:t>컴퓨팅 시스템의 구성과 작동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수업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2. </a:t>
                      </a:r>
                      <a:r>
                        <a:rPr lang="ko-KR" altLang="en-US" sz="900" b="1" dirty="0"/>
                        <a:t>컴퓨팅 시스템의 구성 요소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_____________.html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3/3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2B8BDC6-EE80-7398-2E19-EDA191D175D9}"/>
              </a:ext>
            </a:extLst>
          </p:cNvPr>
          <p:cNvSpPr/>
          <p:nvPr/>
        </p:nvSpPr>
        <p:spPr>
          <a:xfrm>
            <a:off x="756803" y="1188989"/>
            <a:ext cx="444980" cy="338554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</a:rPr>
              <a:t>2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D62CD0-1EAF-8757-7E40-D5BE8BAA61BE}"/>
              </a:ext>
            </a:extLst>
          </p:cNvPr>
          <p:cNvSpPr txBox="1"/>
          <p:nvPr/>
        </p:nvSpPr>
        <p:spPr>
          <a:xfrm>
            <a:off x="1201783" y="1188989"/>
            <a:ext cx="2883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/>
              <a:t>컴퓨팅 시스템의 구성 요소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AC9FE5F-88D2-638C-F1A3-E5E30EE8CBA5}"/>
              </a:ext>
            </a:extLst>
          </p:cNvPr>
          <p:cNvSpPr/>
          <p:nvPr/>
        </p:nvSpPr>
        <p:spPr>
          <a:xfrm>
            <a:off x="1112403" y="1663317"/>
            <a:ext cx="7625197" cy="395056"/>
          </a:xfrm>
          <a:prstGeom prst="roundRect">
            <a:avLst>
              <a:gd name="adj" fmla="val 12172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소프트웨어의 구성 요소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18" name="내용 개체 틀 6">
            <a:extLst>
              <a:ext uri="{FF2B5EF4-FFF2-40B4-BE49-F238E27FC236}">
                <a16:creationId xmlns:a16="http://schemas.microsoft.com/office/drawing/2014/main" id="{56470DA0-31DD-E9FD-9189-466C89D835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8867643"/>
              </p:ext>
            </p:extLst>
          </p:nvPr>
        </p:nvGraphicFramePr>
        <p:xfrm>
          <a:off x="9503922" y="954163"/>
          <a:ext cx="2478528" cy="19582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090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  <a:gridCol w="1977438">
                  <a:extLst>
                    <a:ext uri="{9D8B030D-6E8A-4147-A177-3AD203B41FA5}">
                      <a16:colId xmlns:a16="http://schemas.microsoft.com/office/drawing/2014/main" val="3538344493"/>
                    </a:ext>
                  </a:extLst>
                </a:gridCol>
              </a:tblGrid>
              <a:tr h="454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#1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/>
                        <a:t>물음표 형태로 가려져 있다가 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ko-KR" altLang="en-US" sz="900" b="0" dirty="0"/>
                        <a:t>각각의 내용을 클릭 시 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#2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/>
                        <a:t>#1</a:t>
                      </a:r>
                      <a:r>
                        <a:rPr lang="ko-KR" altLang="en-US" sz="900" b="0" dirty="0"/>
                        <a:t>의 </a:t>
                      </a:r>
                      <a:r>
                        <a:rPr lang="ko-KR" altLang="en-US" sz="900" b="0" dirty="0" err="1"/>
                        <a:t>온클릭</a:t>
                      </a:r>
                      <a:r>
                        <a:rPr lang="ko-KR" altLang="en-US" sz="900" b="0" dirty="0"/>
                        <a:t> 이벤트 전에는 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en-US" altLang="ko-KR" sz="900" b="0" dirty="0"/>
                        <a:t>‘</a:t>
                      </a:r>
                      <a:r>
                        <a:rPr lang="ko-KR" altLang="en-US" sz="900" b="0" dirty="0"/>
                        <a:t>전체 보기</a:t>
                      </a:r>
                      <a:r>
                        <a:rPr lang="en-US" altLang="ko-KR" sz="900" b="0" dirty="0"/>
                        <a:t>‘, </a:t>
                      </a:r>
                    </a:p>
                    <a:p>
                      <a:pPr algn="l" latinLnBrk="1"/>
                      <a:r>
                        <a:rPr lang="en-US" altLang="ko-KR" sz="900" b="0" dirty="0"/>
                        <a:t>#1</a:t>
                      </a:r>
                      <a:r>
                        <a:rPr lang="ko-KR" altLang="en-US" sz="900" b="0" dirty="0"/>
                        <a:t>의 이벤트가 하나라도 실행되면 다시 하기 버튼으로 변동되며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ko-KR" altLang="en-US" sz="900" b="0" dirty="0"/>
                        <a:t>클릭 시 리셋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619872"/>
                  </a:ext>
                </a:extLst>
              </a:tr>
            </a:tbl>
          </a:graphicData>
        </a:graphic>
      </p:graphicFrame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8C4C7E-5582-8048-2D14-4A37D79E5C43}"/>
              </a:ext>
            </a:extLst>
          </p:cNvPr>
          <p:cNvSpPr/>
          <p:nvPr/>
        </p:nvSpPr>
        <p:spPr>
          <a:xfrm>
            <a:off x="7343868" y="6091941"/>
            <a:ext cx="1393731" cy="393062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다시 하기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BF4D22C-F8B6-6247-BFE9-DB51801BD6EF}"/>
              </a:ext>
            </a:extLst>
          </p:cNvPr>
          <p:cNvSpPr/>
          <p:nvPr/>
        </p:nvSpPr>
        <p:spPr>
          <a:xfrm>
            <a:off x="7330644" y="5969617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7093B03-176B-AA48-5071-647C4060BC83}"/>
              </a:ext>
            </a:extLst>
          </p:cNvPr>
          <p:cNvSpPr/>
          <p:nvPr/>
        </p:nvSpPr>
        <p:spPr>
          <a:xfrm>
            <a:off x="3286125" y="2110409"/>
            <a:ext cx="5891438" cy="751472"/>
          </a:xfrm>
          <a:prstGeom prst="roundRect">
            <a:avLst>
              <a:gd name="adj" fmla="val 121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ysClr val="windowText" lastClr="000000"/>
                </a:solidFill>
              </a:rPr>
              <a:t>사용자가 하드웨어와 응용 소프트웨어를 효율적으로 사용할 수 있도록 도와주는 소프트웨어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16905B9-D9F6-5B9E-65D2-68321DE9D960}"/>
              </a:ext>
            </a:extLst>
          </p:cNvPr>
          <p:cNvSpPr/>
          <p:nvPr/>
        </p:nvSpPr>
        <p:spPr>
          <a:xfrm>
            <a:off x="1112403" y="2122364"/>
            <a:ext cx="2092760" cy="395056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b="1">
                <a:solidFill>
                  <a:sysClr val="windowText" lastClr="000000"/>
                </a:solidFill>
              </a:rPr>
              <a:t>시스템 소프트웨어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21C713C-3842-8506-756C-3E4B076E01AE}"/>
              </a:ext>
            </a:extLst>
          </p:cNvPr>
          <p:cNvSpPr/>
          <p:nvPr/>
        </p:nvSpPr>
        <p:spPr>
          <a:xfrm>
            <a:off x="979293" y="3049457"/>
            <a:ext cx="3699387" cy="248844"/>
          </a:xfrm>
          <a:prstGeom prst="roundRect">
            <a:avLst>
              <a:gd name="adj" fmla="val 1217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컴퓨터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F16B0B1-0036-87FE-0630-82B3064A6767}"/>
              </a:ext>
            </a:extLst>
          </p:cNvPr>
          <p:cNvSpPr/>
          <p:nvPr/>
        </p:nvSpPr>
        <p:spPr>
          <a:xfrm>
            <a:off x="5038212" y="3049457"/>
            <a:ext cx="3699387" cy="248844"/>
          </a:xfrm>
          <a:prstGeom prst="roundRect">
            <a:avLst>
              <a:gd name="adj" fmla="val 1217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스마트 기기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5CA90D3F-4843-8946-A883-875FACA9CDAC}"/>
              </a:ext>
            </a:extLst>
          </p:cNvPr>
          <p:cNvSpPr/>
          <p:nvPr/>
        </p:nvSpPr>
        <p:spPr>
          <a:xfrm>
            <a:off x="907897" y="2926129"/>
            <a:ext cx="7943308" cy="3043488"/>
          </a:xfrm>
          <a:prstGeom prst="roundRect">
            <a:avLst>
              <a:gd name="adj" fmla="val 6413"/>
            </a:avLst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850749E-9C33-C2E2-ABED-A3A93F77B61F}"/>
              </a:ext>
            </a:extLst>
          </p:cNvPr>
          <p:cNvSpPr/>
          <p:nvPr/>
        </p:nvSpPr>
        <p:spPr>
          <a:xfrm>
            <a:off x="895237" y="2786545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06BA036-687B-96A6-20E4-C1449239ACD2}"/>
              </a:ext>
            </a:extLst>
          </p:cNvPr>
          <p:cNvGrpSpPr/>
          <p:nvPr/>
        </p:nvGrpSpPr>
        <p:grpSpPr>
          <a:xfrm flipH="1">
            <a:off x="4647693" y="6052339"/>
            <a:ext cx="422777" cy="161925"/>
            <a:chOff x="4003840" y="5691188"/>
            <a:chExt cx="422777" cy="161925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46ADE97-454D-01CF-7ABB-2B75311AB382}"/>
                </a:ext>
              </a:extLst>
            </p:cNvPr>
            <p:cNvSpPr/>
            <p:nvPr/>
          </p:nvSpPr>
          <p:spPr>
            <a:xfrm>
              <a:off x="4264692" y="5691188"/>
              <a:ext cx="161925" cy="161925"/>
            </a:xfrm>
            <a:prstGeom prst="ellipse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E3D6026C-2183-AD4D-6C5D-2A7EEB0CA539}"/>
                </a:ext>
              </a:extLst>
            </p:cNvPr>
            <p:cNvSpPr/>
            <p:nvPr/>
          </p:nvSpPr>
          <p:spPr>
            <a:xfrm>
              <a:off x="4003840" y="5691188"/>
              <a:ext cx="161925" cy="1619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8000"/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D28C0CF-30D2-7182-9A81-3FEBC1105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5868" y="1354790"/>
            <a:ext cx="614872" cy="66230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1BFF532-E7CD-0367-9868-F9A70314A322}"/>
              </a:ext>
            </a:extLst>
          </p:cNvPr>
          <p:cNvSpPr/>
          <p:nvPr/>
        </p:nvSpPr>
        <p:spPr>
          <a:xfrm>
            <a:off x="8200735" y="1149907"/>
            <a:ext cx="242888" cy="208048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graphicFrame>
        <p:nvGraphicFramePr>
          <p:cNvPr id="10" name="내용 개체 틀 6">
            <a:extLst>
              <a:ext uri="{FF2B5EF4-FFF2-40B4-BE49-F238E27FC236}">
                <a16:creationId xmlns:a16="http://schemas.microsoft.com/office/drawing/2014/main" id="{6AB1746F-ECF5-2B2A-3B4D-2F015FE96D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4409215"/>
              </p:ext>
            </p:extLst>
          </p:nvPr>
        </p:nvGraphicFramePr>
        <p:xfrm>
          <a:off x="9503922" y="3111576"/>
          <a:ext cx="2478528" cy="25995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090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  <a:gridCol w="1977438">
                  <a:extLst>
                    <a:ext uri="{9D8B030D-6E8A-4147-A177-3AD203B41FA5}">
                      <a16:colId xmlns:a16="http://schemas.microsoft.com/office/drawing/2014/main" val="3538344493"/>
                    </a:ext>
                  </a:extLst>
                </a:gridCol>
              </a:tblGrid>
              <a:tr h="23169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FFFF00"/>
                          </a:solidFill>
                        </a:rPr>
                        <a:t>더 알아보기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레이어 팝업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FF0000"/>
                          </a:solidFill>
                        </a:rPr>
                        <a:t>정의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/>
                        <a:t>교과서 내 말풍선 형태로 된 보조 설명을 레이어 팝업 형태로 나타냄</a:t>
                      </a:r>
                      <a:r>
                        <a:rPr lang="en-US" altLang="ko-KR" sz="900" b="0" dirty="0"/>
                        <a:t>.</a:t>
                      </a:r>
                    </a:p>
                    <a:p>
                      <a:pPr algn="l" latinLnBrk="1"/>
                      <a:r>
                        <a:rPr lang="ko-KR" altLang="en-US" sz="900" b="0" dirty="0"/>
                        <a:t>화면상에서는 누르고 싶도록 이미지가 까딱거리면서 캐릭터 위에 </a:t>
                      </a:r>
                      <a:r>
                        <a:rPr lang="en-US" altLang="ko-KR" sz="900" b="0" dirty="0"/>
                        <a:t>“? ? ?”</a:t>
                      </a:r>
                      <a:r>
                        <a:rPr lang="ko-KR" altLang="en-US" sz="900" b="0" dirty="0"/>
                        <a:t>가 애니메이션 형태로 움직임</a:t>
                      </a:r>
                      <a:r>
                        <a:rPr lang="en-US" altLang="ko-KR" sz="900" b="0" dirty="0"/>
                        <a:t>.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1162745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FF0000"/>
                          </a:solidFill>
                        </a:rPr>
                        <a:t>#1</a:t>
                      </a:r>
                      <a:endParaRPr lang="ko-KR" altLang="en-US" sz="9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1" dirty="0"/>
                        <a:t>소프트웨어는 프로그램</a:t>
                      </a:r>
                      <a:r>
                        <a:rPr lang="en-US" altLang="ko-KR" sz="900" b="1" dirty="0"/>
                        <a:t>, </a:t>
                      </a:r>
                      <a:r>
                        <a:rPr lang="ko-KR" altLang="en-US" sz="900" b="1" dirty="0"/>
                        <a:t>애플리케이션</a:t>
                      </a:r>
                      <a:r>
                        <a:rPr lang="en-US" altLang="ko-KR" sz="900" b="1" dirty="0"/>
                        <a:t>(</a:t>
                      </a:r>
                      <a:r>
                        <a:rPr lang="ko-KR" altLang="en-US" sz="900" b="1" dirty="0"/>
                        <a:t>앱</a:t>
                      </a:r>
                      <a:r>
                        <a:rPr lang="en-US" altLang="ko-KR" sz="900" b="1" dirty="0"/>
                        <a:t>) </a:t>
                      </a:r>
                      <a:r>
                        <a:rPr lang="ko-KR" altLang="en-US" sz="900" b="1" dirty="0"/>
                        <a:t>등의 용어로도 사용돼</a:t>
                      </a:r>
                      <a:r>
                        <a:rPr lang="en-US" altLang="ko-KR" sz="900" b="1" dirty="0"/>
                        <a:t>.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619872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D0539A53-203B-8447-09C8-C703E993B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370" y="3421629"/>
            <a:ext cx="2829231" cy="132850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9AE7AAB-94A8-7126-1B47-CD461C01C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263" y="3559700"/>
            <a:ext cx="3545041" cy="1212175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1EAE290-788A-946C-A153-E5DABFD353B5}"/>
              </a:ext>
            </a:extLst>
          </p:cNvPr>
          <p:cNvSpPr/>
          <p:nvPr/>
        </p:nvSpPr>
        <p:spPr>
          <a:xfrm>
            <a:off x="1351403" y="3559700"/>
            <a:ext cx="1048897" cy="1212175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E762768-3D41-6C6E-8B8E-2A320355BBA3}"/>
              </a:ext>
            </a:extLst>
          </p:cNvPr>
          <p:cNvSpPr/>
          <p:nvPr/>
        </p:nvSpPr>
        <p:spPr>
          <a:xfrm>
            <a:off x="2319637" y="3559700"/>
            <a:ext cx="1048897" cy="1212175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15420DB-8B65-7E81-66DD-2EB582717783}"/>
              </a:ext>
            </a:extLst>
          </p:cNvPr>
          <p:cNvSpPr/>
          <p:nvPr/>
        </p:nvSpPr>
        <p:spPr>
          <a:xfrm>
            <a:off x="3281619" y="3559700"/>
            <a:ext cx="1048897" cy="1212175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F206F36-A4E8-CE67-B760-70C5234BBE31}"/>
              </a:ext>
            </a:extLst>
          </p:cNvPr>
          <p:cNvSpPr/>
          <p:nvPr/>
        </p:nvSpPr>
        <p:spPr>
          <a:xfrm>
            <a:off x="5182947" y="3559700"/>
            <a:ext cx="1048897" cy="1212175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36DBC6F-A2AB-C2C9-82BA-C94C37BC3A46}"/>
              </a:ext>
            </a:extLst>
          </p:cNvPr>
          <p:cNvSpPr/>
          <p:nvPr/>
        </p:nvSpPr>
        <p:spPr>
          <a:xfrm>
            <a:off x="6281747" y="3559700"/>
            <a:ext cx="1471603" cy="1212175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3D26609-E4E7-3D94-2CA8-4A1A64537813}"/>
              </a:ext>
            </a:extLst>
          </p:cNvPr>
          <p:cNvSpPr/>
          <p:nvPr/>
        </p:nvSpPr>
        <p:spPr>
          <a:xfrm>
            <a:off x="7753350" y="3559700"/>
            <a:ext cx="863251" cy="1212175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934430E-BB9F-E1BA-F9A3-A251C6087E99}"/>
              </a:ext>
            </a:extLst>
          </p:cNvPr>
          <p:cNvSpPr/>
          <p:nvPr/>
        </p:nvSpPr>
        <p:spPr>
          <a:xfrm>
            <a:off x="1201783" y="5095875"/>
            <a:ext cx="7414818" cy="615300"/>
          </a:xfrm>
          <a:prstGeom prst="roundRect">
            <a:avLst>
              <a:gd name="adj" fmla="val 12172"/>
            </a:avLst>
          </a:prstGeom>
          <a:solidFill>
            <a:schemeClr val="bg1">
              <a:lumMod val="95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200" dirty="0">
                <a:solidFill>
                  <a:sysClr val="windowText" lastClr="000000"/>
                </a:solidFill>
              </a:rPr>
              <a:t>시스템 소프트웨어는 운영 </a:t>
            </a:r>
            <a:r>
              <a:rPr lang="ko-KR" altLang="en-US" sz="1200" dirty="0" err="1">
                <a:solidFill>
                  <a:sysClr val="windowText" lastClr="000000"/>
                </a:solidFill>
              </a:rPr>
              <a:t>체제뿐만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 아니라 디스크 관리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화면 보호기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파일 시스템 관리 프로그램 등 컴퓨팅 시스템의 성능을 유지하고 개선하도록 도와주는 소프트웨어를 포함한다</a:t>
            </a:r>
            <a:endParaRPr lang="en-US" altLang="ko-KR" sz="1050" dirty="0">
              <a:solidFill>
                <a:sysClr val="windowText" lastClr="00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151E125-45E8-EDE0-B454-96F66B3BB1E8}"/>
              </a:ext>
            </a:extLst>
          </p:cNvPr>
          <p:cNvSpPr/>
          <p:nvPr/>
        </p:nvSpPr>
        <p:spPr>
          <a:xfrm>
            <a:off x="1106756" y="4935937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9EBA6B9C-AEA1-0DC9-B4FA-EA1C84A79ADB}"/>
              </a:ext>
            </a:extLst>
          </p:cNvPr>
          <p:cNvSpPr/>
          <p:nvPr/>
        </p:nvSpPr>
        <p:spPr>
          <a:xfrm>
            <a:off x="8932916" y="4345604"/>
            <a:ext cx="244647" cy="244647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/>
              <a:t>→</a:t>
            </a:r>
          </a:p>
        </p:txBody>
      </p:sp>
    </p:spTree>
    <p:extLst>
      <p:ext uri="{BB962C8B-B14F-4D97-AF65-F5344CB8AC3E}">
        <p14:creationId xmlns:p14="http://schemas.microsoft.com/office/powerpoint/2010/main" val="4215336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DA0082-B16C-C2A1-67A7-A97DE0AE03DB}"/>
              </a:ext>
            </a:extLst>
          </p:cNvPr>
          <p:cNvSpPr txBox="1"/>
          <p:nvPr/>
        </p:nvSpPr>
        <p:spPr>
          <a:xfrm>
            <a:off x="2189878" y="345058"/>
            <a:ext cx="4382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단원 진단 평가</a:t>
            </a:r>
            <a:endParaRPr lang="en-US" altLang="ko-KR" sz="1600" b="1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9338FCD-983D-2A65-1EEA-487C0ECA079F}"/>
              </a:ext>
            </a:extLst>
          </p:cNvPr>
          <p:cNvSpPr/>
          <p:nvPr/>
        </p:nvSpPr>
        <p:spPr>
          <a:xfrm>
            <a:off x="316629" y="285719"/>
            <a:ext cx="1766172" cy="457232"/>
          </a:xfrm>
          <a:prstGeom prst="roundRect">
            <a:avLst>
              <a:gd name="adj" fmla="val 2259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pc="-150" dirty="0">
                <a:solidFill>
                  <a:schemeClr val="bg1"/>
                </a:solidFill>
              </a:rPr>
              <a:t>코스별 활동 구조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27649A7-E55C-80F0-4C0C-7FB3B305D604}"/>
              </a:ext>
            </a:extLst>
          </p:cNvPr>
          <p:cNvSpPr/>
          <p:nvPr/>
        </p:nvSpPr>
        <p:spPr>
          <a:xfrm>
            <a:off x="304505" y="1062206"/>
            <a:ext cx="4610395" cy="607843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스스로 계획하기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74693CB-D323-1B25-19B1-454E3A704500}"/>
              </a:ext>
            </a:extLst>
          </p:cNvPr>
          <p:cNvSpPr/>
          <p:nvPr/>
        </p:nvSpPr>
        <p:spPr>
          <a:xfrm>
            <a:off x="304505" y="2147617"/>
            <a:ext cx="4610395" cy="607843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이 단원에서 배울 내용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74D0CB9-4A74-D2A1-A7D6-FBA8CD1811D7}"/>
              </a:ext>
            </a:extLst>
          </p:cNvPr>
          <p:cNvSpPr/>
          <p:nvPr/>
        </p:nvSpPr>
        <p:spPr>
          <a:xfrm>
            <a:off x="304505" y="3233028"/>
            <a:ext cx="4610395" cy="607843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사전 진단 평가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5CF6DCA-0E97-1207-29BD-7312539B917A}"/>
              </a:ext>
            </a:extLst>
          </p:cNvPr>
          <p:cNvSpPr/>
          <p:nvPr/>
        </p:nvSpPr>
        <p:spPr>
          <a:xfrm>
            <a:off x="3543004" y="1208253"/>
            <a:ext cx="1262497" cy="31574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</a:rPr>
              <a:t>HTML </a:t>
            </a:r>
            <a:r>
              <a:rPr lang="ko-KR" altLang="en-US" sz="1200" b="1" spc="-150" dirty="0">
                <a:solidFill>
                  <a:schemeClr val="bg1"/>
                </a:solidFill>
              </a:rPr>
              <a:t>활동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2C849DB-05D0-D4EE-8E98-7EF789B84DE7}"/>
              </a:ext>
            </a:extLst>
          </p:cNvPr>
          <p:cNvSpPr/>
          <p:nvPr/>
        </p:nvSpPr>
        <p:spPr>
          <a:xfrm>
            <a:off x="3543004" y="2293664"/>
            <a:ext cx="1262497" cy="31574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</a:rPr>
              <a:t>HTML </a:t>
            </a:r>
            <a:r>
              <a:rPr lang="ko-KR" altLang="en-US" sz="1200" b="1" spc="-150" dirty="0">
                <a:solidFill>
                  <a:schemeClr val="bg1"/>
                </a:solidFill>
              </a:rPr>
              <a:t>활동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4560C86-0787-8CE8-6CEA-555F29B96D90}"/>
              </a:ext>
            </a:extLst>
          </p:cNvPr>
          <p:cNvSpPr/>
          <p:nvPr/>
        </p:nvSpPr>
        <p:spPr>
          <a:xfrm>
            <a:off x="3543004" y="3379075"/>
            <a:ext cx="1262497" cy="31574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퀴즈 활동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FFA4B-F67C-FD39-5F7E-F8074AFDFE44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2609703" y="1670049"/>
            <a:ext cx="0" cy="477568"/>
          </a:xfrm>
          <a:prstGeom prst="line">
            <a:avLst/>
          </a:prstGeom>
          <a:noFill/>
          <a:ln w="158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36F1F6C-29A9-18AF-BBF0-FCC22C0FC48D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2609703" y="2755460"/>
            <a:ext cx="0" cy="477568"/>
          </a:xfrm>
          <a:prstGeom prst="line">
            <a:avLst/>
          </a:prstGeom>
          <a:noFill/>
          <a:ln w="158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2C9AC31-608C-4E23-21BA-04F4ADD2A76C}"/>
              </a:ext>
            </a:extLst>
          </p:cNvPr>
          <p:cNvSpPr txBox="1"/>
          <p:nvPr/>
        </p:nvSpPr>
        <p:spPr>
          <a:xfrm>
            <a:off x="5052484" y="1196850"/>
            <a:ext cx="53805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/>
              <a:t>대단원 도비라를 중심으로 목차 제시</a:t>
            </a:r>
            <a:r>
              <a:rPr lang="en-US" altLang="ko-KR" sz="1600" b="1" spc="-150" dirty="0"/>
              <a:t>, </a:t>
            </a:r>
            <a:r>
              <a:rPr lang="ko-KR" altLang="en-US" sz="1600" b="1" spc="-150" dirty="0"/>
              <a:t>숨은그림찾기</a:t>
            </a:r>
            <a:br>
              <a:rPr lang="en-US" altLang="ko-KR" sz="1600" b="1" spc="-150" dirty="0"/>
            </a:br>
            <a:r>
              <a:rPr lang="en-US" altLang="ko-KR" sz="1600" b="1" spc="-150" dirty="0"/>
              <a:t>(</a:t>
            </a:r>
            <a:r>
              <a:rPr lang="ko-KR" altLang="en-US" sz="1600" b="1" spc="-150" dirty="0"/>
              <a:t>고등은 </a:t>
            </a:r>
            <a:r>
              <a:rPr lang="en-US" altLang="ko-KR" sz="1600" b="1" spc="-150" dirty="0"/>
              <a:t>+</a:t>
            </a:r>
            <a:r>
              <a:rPr lang="ko-KR" altLang="en-US" sz="1600" b="1" spc="-150" dirty="0"/>
              <a:t>보드 활동으로 그림에서 단원과 연관된 내용 예상하기</a:t>
            </a:r>
            <a:r>
              <a:rPr lang="en-US" altLang="ko-KR" sz="1600" b="1" spc="-150" dirty="0"/>
              <a:t>)</a:t>
            </a:r>
            <a:endParaRPr lang="ko-KR" altLang="en-US" sz="1600" b="1" spc="-15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2B09EE-6666-17A1-43F5-0C4A39D59BB6}"/>
              </a:ext>
            </a:extLst>
          </p:cNvPr>
          <p:cNvSpPr txBox="1"/>
          <p:nvPr/>
        </p:nvSpPr>
        <p:spPr>
          <a:xfrm>
            <a:off x="5052484" y="2282261"/>
            <a:ext cx="5380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/>
              <a:t>영역의 성격 및 핵심 아이디어를 </a:t>
            </a:r>
            <a:r>
              <a:rPr lang="en-US" altLang="ko-KR" sz="1600" b="1" spc="-150" dirty="0"/>
              <a:t>2P</a:t>
            </a:r>
            <a:r>
              <a:rPr lang="ko-KR" altLang="en-US" sz="1600" b="1" spc="-150" dirty="0"/>
              <a:t>로 제시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867C87-B6D7-D8E5-2F9D-CE129A2666BD}"/>
              </a:ext>
            </a:extLst>
          </p:cNvPr>
          <p:cNvSpPr txBox="1"/>
          <p:nvPr/>
        </p:nvSpPr>
        <p:spPr>
          <a:xfrm>
            <a:off x="5052484" y="3367672"/>
            <a:ext cx="5380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/>
              <a:t>영역 연계 초등학교 실과 평가 문항 제시</a:t>
            </a:r>
          </a:p>
        </p:txBody>
      </p:sp>
    </p:spTree>
    <p:extLst>
      <p:ext uri="{BB962C8B-B14F-4D97-AF65-F5344CB8AC3E}">
        <p14:creationId xmlns:p14="http://schemas.microsoft.com/office/powerpoint/2010/main" val="1209226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6">
            <a:extLst>
              <a:ext uri="{FF2B5EF4-FFF2-40B4-BE49-F238E27FC236}">
                <a16:creationId xmlns:a16="http://schemas.microsoft.com/office/drawing/2014/main" id="{AEFBD410-376A-8D33-4052-0E85680C6E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7596969"/>
              </p:ext>
            </p:extLst>
          </p:nvPr>
        </p:nvGraphicFramePr>
        <p:xfrm>
          <a:off x="179962" y="148923"/>
          <a:ext cx="913167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4414">
                  <a:extLst>
                    <a:ext uri="{9D8B030D-6E8A-4147-A177-3AD203B41FA5}">
                      <a16:colId xmlns:a16="http://schemas.microsoft.com/office/drawing/2014/main" val="3107982208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3737385313"/>
                    </a:ext>
                  </a:extLst>
                </a:gridCol>
                <a:gridCol w="1057836">
                  <a:extLst>
                    <a:ext uri="{9D8B030D-6E8A-4147-A177-3AD203B41FA5}">
                      <a16:colId xmlns:a16="http://schemas.microsoft.com/office/drawing/2014/main" val="956255299"/>
                    </a:ext>
                  </a:extLst>
                </a:gridCol>
                <a:gridCol w="2599764">
                  <a:extLst>
                    <a:ext uri="{9D8B030D-6E8A-4147-A177-3AD203B41FA5}">
                      <a16:colId xmlns:a16="http://schemas.microsoft.com/office/drawing/2014/main" val="1747890612"/>
                    </a:ext>
                  </a:extLst>
                </a:gridCol>
                <a:gridCol w="860612">
                  <a:extLst>
                    <a:ext uri="{9D8B030D-6E8A-4147-A177-3AD203B41FA5}">
                      <a16:colId xmlns:a16="http://schemas.microsoft.com/office/drawing/2014/main" val="1876610360"/>
                    </a:ext>
                  </a:extLst>
                </a:gridCol>
                <a:gridCol w="723452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</a:tblGrid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1. </a:t>
                      </a:r>
                      <a:r>
                        <a:rPr lang="ko-KR" altLang="en-US" sz="900" b="0" dirty="0"/>
                        <a:t>컴퓨팅 시스템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01-1. </a:t>
                      </a:r>
                      <a:r>
                        <a:rPr lang="ko-KR" altLang="en-US" sz="900" b="0" dirty="0"/>
                        <a:t>컴퓨팅 시스템의 구성과 작동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수업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2. </a:t>
                      </a:r>
                      <a:r>
                        <a:rPr lang="ko-KR" altLang="en-US" sz="900" b="1" dirty="0"/>
                        <a:t>컴퓨팅 시스템의 구성 요소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_____________.html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3/3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2B8BDC6-EE80-7398-2E19-EDA191D175D9}"/>
              </a:ext>
            </a:extLst>
          </p:cNvPr>
          <p:cNvSpPr/>
          <p:nvPr/>
        </p:nvSpPr>
        <p:spPr>
          <a:xfrm>
            <a:off x="756803" y="1188989"/>
            <a:ext cx="444980" cy="338554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</a:rPr>
              <a:t>2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D62CD0-1EAF-8757-7E40-D5BE8BAA61BE}"/>
              </a:ext>
            </a:extLst>
          </p:cNvPr>
          <p:cNvSpPr txBox="1"/>
          <p:nvPr/>
        </p:nvSpPr>
        <p:spPr>
          <a:xfrm>
            <a:off x="1201783" y="1188989"/>
            <a:ext cx="2883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/>
              <a:t>컴퓨팅 시스템의 구성 요소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AC9FE5F-88D2-638C-F1A3-E5E30EE8CBA5}"/>
              </a:ext>
            </a:extLst>
          </p:cNvPr>
          <p:cNvSpPr/>
          <p:nvPr/>
        </p:nvSpPr>
        <p:spPr>
          <a:xfrm>
            <a:off x="1112403" y="1663317"/>
            <a:ext cx="7625197" cy="395056"/>
          </a:xfrm>
          <a:prstGeom prst="roundRect">
            <a:avLst>
              <a:gd name="adj" fmla="val 12172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소프트웨어의 구성 요소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18" name="내용 개체 틀 6">
            <a:extLst>
              <a:ext uri="{FF2B5EF4-FFF2-40B4-BE49-F238E27FC236}">
                <a16:creationId xmlns:a16="http://schemas.microsoft.com/office/drawing/2014/main" id="{56470DA0-31DD-E9FD-9189-466C89D835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9962302"/>
              </p:ext>
            </p:extLst>
          </p:nvPr>
        </p:nvGraphicFramePr>
        <p:xfrm>
          <a:off x="9503922" y="954163"/>
          <a:ext cx="2478528" cy="19582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090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  <a:gridCol w="1977438">
                  <a:extLst>
                    <a:ext uri="{9D8B030D-6E8A-4147-A177-3AD203B41FA5}">
                      <a16:colId xmlns:a16="http://schemas.microsoft.com/office/drawing/2014/main" val="3538344493"/>
                    </a:ext>
                  </a:extLst>
                </a:gridCol>
              </a:tblGrid>
              <a:tr h="454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#1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/>
                        <a:t>물음표 형태로 가려져 있다가 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ko-KR" altLang="en-US" sz="900" b="0" dirty="0"/>
                        <a:t>각각의 내용을 클릭 시 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#2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/>
                        <a:t>#1</a:t>
                      </a:r>
                      <a:r>
                        <a:rPr lang="ko-KR" altLang="en-US" sz="900" b="0" dirty="0"/>
                        <a:t>의 </a:t>
                      </a:r>
                      <a:r>
                        <a:rPr lang="ko-KR" altLang="en-US" sz="900" b="0" dirty="0" err="1"/>
                        <a:t>온클릭</a:t>
                      </a:r>
                      <a:r>
                        <a:rPr lang="ko-KR" altLang="en-US" sz="900" b="0" dirty="0"/>
                        <a:t> 이벤트 전에는 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en-US" altLang="ko-KR" sz="900" b="0" dirty="0"/>
                        <a:t>‘</a:t>
                      </a:r>
                      <a:r>
                        <a:rPr lang="ko-KR" altLang="en-US" sz="900" b="0" dirty="0"/>
                        <a:t>전체 보기</a:t>
                      </a:r>
                      <a:r>
                        <a:rPr lang="en-US" altLang="ko-KR" sz="900" b="0" dirty="0"/>
                        <a:t>‘, </a:t>
                      </a:r>
                    </a:p>
                    <a:p>
                      <a:pPr algn="l" latinLnBrk="1"/>
                      <a:r>
                        <a:rPr lang="en-US" altLang="ko-KR" sz="900" b="0" dirty="0"/>
                        <a:t>#1</a:t>
                      </a:r>
                      <a:r>
                        <a:rPr lang="ko-KR" altLang="en-US" sz="900" b="0" dirty="0"/>
                        <a:t>의 이벤트가 하나라도 실행되면 다시 하기 버튼으로 변동되며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ko-KR" altLang="en-US" sz="900" b="0" dirty="0"/>
                        <a:t>클릭 시 리셋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619872"/>
                  </a:ext>
                </a:extLst>
              </a:tr>
            </a:tbl>
          </a:graphicData>
        </a:graphic>
      </p:graphicFrame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8C4C7E-5582-8048-2D14-4A37D79E5C43}"/>
              </a:ext>
            </a:extLst>
          </p:cNvPr>
          <p:cNvSpPr/>
          <p:nvPr/>
        </p:nvSpPr>
        <p:spPr>
          <a:xfrm>
            <a:off x="7343868" y="6091941"/>
            <a:ext cx="1393731" cy="393062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다시 하기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BF4D22C-F8B6-6247-BFE9-DB51801BD6EF}"/>
              </a:ext>
            </a:extLst>
          </p:cNvPr>
          <p:cNvSpPr/>
          <p:nvPr/>
        </p:nvSpPr>
        <p:spPr>
          <a:xfrm>
            <a:off x="7330644" y="5969617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7093B03-176B-AA48-5071-647C4060BC83}"/>
              </a:ext>
            </a:extLst>
          </p:cNvPr>
          <p:cNvSpPr/>
          <p:nvPr/>
        </p:nvSpPr>
        <p:spPr>
          <a:xfrm>
            <a:off x="3286125" y="2110409"/>
            <a:ext cx="5891438" cy="407011"/>
          </a:xfrm>
          <a:prstGeom prst="roundRect">
            <a:avLst>
              <a:gd name="adj" fmla="val 121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ysClr val="windowText" lastClr="000000"/>
                </a:solidFill>
              </a:rPr>
              <a:t>사용자가 특정한 작업을 수행할 수 있도록 만든 소프트웨어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16905B9-D9F6-5B9E-65D2-68321DE9D960}"/>
              </a:ext>
            </a:extLst>
          </p:cNvPr>
          <p:cNvSpPr/>
          <p:nvPr/>
        </p:nvSpPr>
        <p:spPr>
          <a:xfrm>
            <a:off x="1112403" y="2122364"/>
            <a:ext cx="2092760" cy="395056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응용 소프트웨어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21C713C-3842-8506-756C-3E4B076E01AE}"/>
              </a:ext>
            </a:extLst>
          </p:cNvPr>
          <p:cNvSpPr/>
          <p:nvPr/>
        </p:nvSpPr>
        <p:spPr>
          <a:xfrm>
            <a:off x="979293" y="2664661"/>
            <a:ext cx="3699387" cy="248844"/>
          </a:xfrm>
          <a:prstGeom prst="roundRect">
            <a:avLst>
              <a:gd name="adj" fmla="val 1217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컴퓨터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F16B0B1-0036-87FE-0630-82B3064A6767}"/>
              </a:ext>
            </a:extLst>
          </p:cNvPr>
          <p:cNvSpPr/>
          <p:nvPr/>
        </p:nvSpPr>
        <p:spPr>
          <a:xfrm>
            <a:off x="5038212" y="2664661"/>
            <a:ext cx="3699387" cy="248844"/>
          </a:xfrm>
          <a:prstGeom prst="roundRect">
            <a:avLst>
              <a:gd name="adj" fmla="val 1217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스마트 기기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5CA90D3F-4843-8946-A883-875FACA9CDAC}"/>
              </a:ext>
            </a:extLst>
          </p:cNvPr>
          <p:cNvSpPr/>
          <p:nvPr/>
        </p:nvSpPr>
        <p:spPr>
          <a:xfrm>
            <a:off x="907897" y="2926129"/>
            <a:ext cx="7943308" cy="3043488"/>
          </a:xfrm>
          <a:prstGeom prst="roundRect">
            <a:avLst>
              <a:gd name="adj" fmla="val 6413"/>
            </a:avLst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850749E-9C33-C2E2-ABED-A3A93F77B61F}"/>
              </a:ext>
            </a:extLst>
          </p:cNvPr>
          <p:cNvSpPr/>
          <p:nvPr/>
        </p:nvSpPr>
        <p:spPr>
          <a:xfrm>
            <a:off x="895237" y="2786545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676D6247-BF38-C2AC-0EC4-C9FA6E521DF9}"/>
              </a:ext>
            </a:extLst>
          </p:cNvPr>
          <p:cNvSpPr/>
          <p:nvPr/>
        </p:nvSpPr>
        <p:spPr>
          <a:xfrm>
            <a:off x="415924" y="4345604"/>
            <a:ext cx="244647" cy="244647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/>
              <a:t>←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06BA036-687B-96A6-20E4-C1449239ACD2}"/>
              </a:ext>
            </a:extLst>
          </p:cNvPr>
          <p:cNvGrpSpPr/>
          <p:nvPr/>
        </p:nvGrpSpPr>
        <p:grpSpPr>
          <a:xfrm flipH="1">
            <a:off x="4800595" y="6052339"/>
            <a:ext cx="374815" cy="161925"/>
            <a:chOff x="3790950" y="5691188"/>
            <a:chExt cx="374815" cy="161925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46ADE97-454D-01CF-7ABB-2B75311AB382}"/>
                </a:ext>
              </a:extLst>
            </p:cNvPr>
            <p:cNvSpPr/>
            <p:nvPr/>
          </p:nvSpPr>
          <p:spPr>
            <a:xfrm>
              <a:off x="3790950" y="5691188"/>
              <a:ext cx="161925" cy="161925"/>
            </a:xfrm>
            <a:prstGeom prst="ellipse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E3D6026C-2183-AD4D-6C5D-2A7EEB0CA539}"/>
                </a:ext>
              </a:extLst>
            </p:cNvPr>
            <p:cNvSpPr/>
            <p:nvPr/>
          </p:nvSpPr>
          <p:spPr>
            <a:xfrm>
              <a:off x="4003840" y="5691188"/>
              <a:ext cx="161925" cy="1619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8000"/>
                </a:solidFill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2355D014-D185-7AC8-A2EA-B0E9839B7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289" y="3073443"/>
            <a:ext cx="2708684" cy="2223723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1EAE290-788A-946C-A153-E5DABFD353B5}"/>
              </a:ext>
            </a:extLst>
          </p:cNvPr>
          <p:cNvSpPr/>
          <p:nvPr/>
        </p:nvSpPr>
        <p:spPr>
          <a:xfrm>
            <a:off x="1546665" y="3082034"/>
            <a:ext cx="906023" cy="1103270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7E6CE57-3606-782B-EE9C-9198931E07F0}"/>
              </a:ext>
            </a:extLst>
          </p:cNvPr>
          <p:cNvSpPr/>
          <p:nvPr/>
        </p:nvSpPr>
        <p:spPr>
          <a:xfrm>
            <a:off x="2465348" y="3082034"/>
            <a:ext cx="906023" cy="1103270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AB40E55-B287-441A-D239-6045D373BB5C}"/>
              </a:ext>
            </a:extLst>
          </p:cNvPr>
          <p:cNvSpPr/>
          <p:nvPr/>
        </p:nvSpPr>
        <p:spPr>
          <a:xfrm>
            <a:off x="3371371" y="3082034"/>
            <a:ext cx="906023" cy="1103270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DD01640-7897-F90F-C6A1-B34427D61B06}"/>
              </a:ext>
            </a:extLst>
          </p:cNvPr>
          <p:cNvSpPr/>
          <p:nvPr/>
        </p:nvSpPr>
        <p:spPr>
          <a:xfrm>
            <a:off x="1559325" y="4316220"/>
            <a:ext cx="2708684" cy="989537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FB512C2-201D-BEEA-B0D5-BB874330E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568" y="3082034"/>
            <a:ext cx="2566401" cy="2300911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E611B0D-4678-8773-3386-DCC1E3D75C26}"/>
              </a:ext>
            </a:extLst>
          </p:cNvPr>
          <p:cNvSpPr/>
          <p:nvPr/>
        </p:nvSpPr>
        <p:spPr>
          <a:xfrm>
            <a:off x="5874664" y="3082034"/>
            <a:ext cx="906023" cy="994666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2A570817-F90C-8F66-8016-7A84E48E88E6}"/>
              </a:ext>
            </a:extLst>
          </p:cNvPr>
          <p:cNvSpPr/>
          <p:nvPr/>
        </p:nvSpPr>
        <p:spPr>
          <a:xfrm>
            <a:off x="7134710" y="3082034"/>
            <a:ext cx="906023" cy="994666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C066749-B4E5-069F-07BA-F8A6A0510B55}"/>
              </a:ext>
            </a:extLst>
          </p:cNvPr>
          <p:cNvSpPr/>
          <p:nvPr/>
        </p:nvSpPr>
        <p:spPr>
          <a:xfrm>
            <a:off x="5874664" y="4388279"/>
            <a:ext cx="906023" cy="994666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314533B7-2113-93B2-1793-AEB0C6594E0B}"/>
              </a:ext>
            </a:extLst>
          </p:cNvPr>
          <p:cNvSpPr/>
          <p:nvPr/>
        </p:nvSpPr>
        <p:spPr>
          <a:xfrm>
            <a:off x="7134710" y="4388279"/>
            <a:ext cx="906023" cy="994666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58927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6">
            <a:extLst>
              <a:ext uri="{FF2B5EF4-FFF2-40B4-BE49-F238E27FC236}">
                <a16:creationId xmlns:a16="http://schemas.microsoft.com/office/drawing/2014/main" id="{AEFBD410-376A-8D33-4052-0E85680C6E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0128018"/>
              </p:ext>
            </p:extLst>
          </p:nvPr>
        </p:nvGraphicFramePr>
        <p:xfrm>
          <a:off x="179962" y="148923"/>
          <a:ext cx="913167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4414">
                  <a:extLst>
                    <a:ext uri="{9D8B030D-6E8A-4147-A177-3AD203B41FA5}">
                      <a16:colId xmlns:a16="http://schemas.microsoft.com/office/drawing/2014/main" val="3107982208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3737385313"/>
                    </a:ext>
                  </a:extLst>
                </a:gridCol>
                <a:gridCol w="1057836">
                  <a:extLst>
                    <a:ext uri="{9D8B030D-6E8A-4147-A177-3AD203B41FA5}">
                      <a16:colId xmlns:a16="http://schemas.microsoft.com/office/drawing/2014/main" val="956255299"/>
                    </a:ext>
                  </a:extLst>
                </a:gridCol>
                <a:gridCol w="2599764">
                  <a:extLst>
                    <a:ext uri="{9D8B030D-6E8A-4147-A177-3AD203B41FA5}">
                      <a16:colId xmlns:a16="http://schemas.microsoft.com/office/drawing/2014/main" val="1747890612"/>
                    </a:ext>
                  </a:extLst>
                </a:gridCol>
                <a:gridCol w="860612">
                  <a:extLst>
                    <a:ext uri="{9D8B030D-6E8A-4147-A177-3AD203B41FA5}">
                      <a16:colId xmlns:a16="http://schemas.microsoft.com/office/drawing/2014/main" val="1876610360"/>
                    </a:ext>
                  </a:extLst>
                </a:gridCol>
                <a:gridCol w="723452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</a:tblGrid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1. </a:t>
                      </a:r>
                      <a:r>
                        <a:rPr lang="ko-KR" altLang="en-US" sz="900" b="0" dirty="0"/>
                        <a:t>컴퓨팅 시스템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01-1. </a:t>
                      </a:r>
                      <a:r>
                        <a:rPr lang="ko-KR" altLang="en-US" sz="900" b="0" dirty="0"/>
                        <a:t>컴퓨팅 시스템의 구성과 작동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수업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3. </a:t>
                      </a:r>
                      <a:r>
                        <a:rPr lang="ko-KR" altLang="en-US" sz="900" b="1" dirty="0"/>
                        <a:t>컴퓨팅 시스템의 작동 원리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_____________.html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2/2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2B8BDC6-EE80-7398-2E19-EDA191D175D9}"/>
              </a:ext>
            </a:extLst>
          </p:cNvPr>
          <p:cNvSpPr/>
          <p:nvPr/>
        </p:nvSpPr>
        <p:spPr>
          <a:xfrm>
            <a:off x="756803" y="1188989"/>
            <a:ext cx="444980" cy="338554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</a:rPr>
              <a:t>3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D62CD0-1EAF-8757-7E40-D5BE8BAA61BE}"/>
              </a:ext>
            </a:extLst>
          </p:cNvPr>
          <p:cNvSpPr txBox="1"/>
          <p:nvPr/>
        </p:nvSpPr>
        <p:spPr>
          <a:xfrm>
            <a:off x="1201783" y="1188989"/>
            <a:ext cx="2883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/>
              <a:t>컴퓨팅 시스템의 작동 원리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AC9FE5F-88D2-638C-F1A3-E5E30EE8CBA5}"/>
              </a:ext>
            </a:extLst>
          </p:cNvPr>
          <p:cNvSpPr/>
          <p:nvPr/>
        </p:nvSpPr>
        <p:spPr>
          <a:xfrm>
            <a:off x="1112403" y="1663317"/>
            <a:ext cx="7625197" cy="395056"/>
          </a:xfrm>
          <a:prstGeom prst="roundRect">
            <a:avLst>
              <a:gd name="adj" fmla="val 12172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컴퓨팅 시스템의 작동 원리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18" name="내용 개체 틀 6">
            <a:extLst>
              <a:ext uri="{FF2B5EF4-FFF2-40B4-BE49-F238E27FC236}">
                <a16:creationId xmlns:a16="http://schemas.microsoft.com/office/drawing/2014/main" id="{56470DA0-31DD-E9FD-9189-466C89D835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4509415"/>
              </p:ext>
            </p:extLst>
          </p:nvPr>
        </p:nvGraphicFramePr>
        <p:xfrm>
          <a:off x="9503922" y="954163"/>
          <a:ext cx="2478528" cy="19582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090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  <a:gridCol w="1977438">
                  <a:extLst>
                    <a:ext uri="{9D8B030D-6E8A-4147-A177-3AD203B41FA5}">
                      <a16:colId xmlns:a16="http://schemas.microsoft.com/office/drawing/2014/main" val="3538344493"/>
                    </a:ext>
                  </a:extLst>
                </a:gridCol>
              </a:tblGrid>
              <a:tr h="454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#1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/>
                        <a:t>물음표 형태로 가려져 있다가 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ko-KR" altLang="en-US" sz="900" b="0" dirty="0"/>
                        <a:t>각각의 내용을 클릭 시 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#3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/>
                        <a:t>#1</a:t>
                      </a:r>
                      <a:r>
                        <a:rPr lang="ko-KR" altLang="en-US" sz="900" b="0" dirty="0"/>
                        <a:t>의 </a:t>
                      </a:r>
                      <a:r>
                        <a:rPr lang="ko-KR" altLang="en-US" sz="900" b="0" dirty="0" err="1"/>
                        <a:t>온클릭</a:t>
                      </a:r>
                      <a:r>
                        <a:rPr lang="ko-KR" altLang="en-US" sz="900" b="0" dirty="0"/>
                        <a:t> 이벤트 전에는 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en-US" altLang="ko-KR" sz="900" b="0" dirty="0"/>
                        <a:t>‘</a:t>
                      </a:r>
                      <a:r>
                        <a:rPr lang="ko-KR" altLang="en-US" sz="900" b="0" dirty="0"/>
                        <a:t>전체 보기</a:t>
                      </a:r>
                      <a:r>
                        <a:rPr lang="en-US" altLang="ko-KR" sz="900" b="0" dirty="0"/>
                        <a:t>‘, </a:t>
                      </a:r>
                    </a:p>
                    <a:p>
                      <a:pPr algn="l" latinLnBrk="1"/>
                      <a:r>
                        <a:rPr lang="en-US" altLang="ko-KR" sz="900" b="0" dirty="0"/>
                        <a:t>#1</a:t>
                      </a:r>
                      <a:r>
                        <a:rPr lang="ko-KR" altLang="en-US" sz="900" b="0" dirty="0"/>
                        <a:t>의 이벤트가 하나라도 실행되면 다시 하기 버튼으로 변동되며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ko-KR" altLang="en-US" sz="900" b="0" dirty="0"/>
                        <a:t>클릭 시 리셋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619872"/>
                  </a:ext>
                </a:extLst>
              </a:tr>
            </a:tbl>
          </a:graphicData>
        </a:graphic>
      </p:graphicFrame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06FF3C3-7F7F-1A90-F936-ADDB5EB171F8}"/>
              </a:ext>
            </a:extLst>
          </p:cNvPr>
          <p:cNvSpPr/>
          <p:nvPr/>
        </p:nvSpPr>
        <p:spPr>
          <a:xfrm>
            <a:off x="1201783" y="2110409"/>
            <a:ext cx="7625197" cy="1050848"/>
          </a:xfrm>
          <a:prstGeom prst="roundRect">
            <a:avLst>
              <a:gd name="adj" fmla="val 121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ysClr val="windowText" lastClr="000000"/>
                </a:solidFill>
              </a:rPr>
              <a:t>컴퓨팅 시스템은 하드웨어와 소프트웨어가 상호 작용하여 사용자가 원하는 일을 처리한다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.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8918481-3D64-8321-BAC1-C3D265DF85BD}"/>
              </a:ext>
            </a:extLst>
          </p:cNvPr>
          <p:cNvSpPr/>
          <p:nvPr/>
        </p:nvSpPr>
        <p:spPr>
          <a:xfrm>
            <a:off x="1201784" y="3319126"/>
            <a:ext cx="7625197" cy="1050849"/>
          </a:xfrm>
          <a:prstGeom prst="roundRect">
            <a:avLst>
              <a:gd name="adj" fmla="val 121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ysClr val="windowText" lastClr="000000"/>
                </a:solidFill>
              </a:rPr>
              <a:t>소프트웨어는 필요한 작업을 처리하기 위해 하드웨어로 작업을 지시하고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ysClr val="windowText" lastClr="000000"/>
                </a:solidFill>
              </a:rPr>
              <a:t>중앙 처리 장치는 프로그램이 실행되는 동안 명령을 처리하여 </a:t>
            </a:r>
            <a:endParaRPr lang="en-US" altLang="ko-KR" sz="1600" dirty="0">
              <a:solidFill>
                <a:sysClr val="windowText" lastClr="000000"/>
              </a:solidFill>
            </a:endParaRP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ysClr val="windowText" lastClr="000000"/>
                </a:solidFill>
              </a:rPr>
              <a:t>하드웨어의 작동을 제어한다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.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F111040-9D71-B93A-DAC3-3442ED0F8500}"/>
              </a:ext>
            </a:extLst>
          </p:cNvPr>
          <p:cNvSpPr/>
          <p:nvPr/>
        </p:nvSpPr>
        <p:spPr>
          <a:xfrm>
            <a:off x="2871353" y="2346076"/>
            <a:ext cx="805297" cy="238662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41572CA-24C4-5235-7094-B149E37E9C76}"/>
              </a:ext>
            </a:extLst>
          </p:cNvPr>
          <p:cNvSpPr/>
          <p:nvPr/>
        </p:nvSpPr>
        <p:spPr>
          <a:xfrm>
            <a:off x="3940504" y="2346076"/>
            <a:ext cx="1196646" cy="238662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4494105-0140-A4E0-99B5-9B7C912E59C2}"/>
              </a:ext>
            </a:extLst>
          </p:cNvPr>
          <p:cNvSpPr/>
          <p:nvPr/>
        </p:nvSpPr>
        <p:spPr>
          <a:xfrm>
            <a:off x="5305149" y="2346076"/>
            <a:ext cx="905151" cy="238662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0698E4E-C26D-EB3D-7A4F-137572DB75DE}"/>
              </a:ext>
            </a:extLst>
          </p:cNvPr>
          <p:cNvSpPr/>
          <p:nvPr/>
        </p:nvSpPr>
        <p:spPr>
          <a:xfrm>
            <a:off x="1353703" y="3429000"/>
            <a:ext cx="957697" cy="238662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500B7AF-BEBD-4571-10AB-350E2D4BF2A4}"/>
              </a:ext>
            </a:extLst>
          </p:cNvPr>
          <p:cNvSpPr/>
          <p:nvPr/>
        </p:nvSpPr>
        <p:spPr>
          <a:xfrm>
            <a:off x="5379603" y="3429000"/>
            <a:ext cx="716397" cy="238662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B3D205C-CD08-98DB-B5FE-88AC1D5BF8A9}"/>
              </a:ext>
            </a:extLst>
          </p:cNvPr>
          <p:cNvSpPr/>
          <p:nvPr/>
        </p:nvSpPr>
        <p:spPr>
          <a:xfrm>
            <a:off x="7143750" y="3429000"/>
            <a:ext cx="381000" cy="238662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D5A0F8F-F793-4BB4-F982-84D9261AD692}"/>
              </a:ext>
            </a:extLst>
          </p:cNvPr>
          <p:cNvSpPr/>
          <p:nvPr/>
        </p:nvSpPr>
        <p:spPr>
          <a:xfrm>
            <a:off x="1379103" y="3758486"/>
            <a:ext cx="1268847" cy="238662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1AB9608-C110-96E0-980B-3167954E2CD8}"/>
              </a:ext>
            </a:extLst>
          </p:cNvPr>
          <p:cNvSpPr/>
          <p:nvPr/>
        </p:nvSpPr>
        <p:spPr>
          <a:xfrm>
            <a:off x="5399525" y="3725219"/>
            <a:ext cx="467875" cy="238662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B89601A-7330-6FEE-081B-B2E687E9DC00}"/>
              </a:ext>
            </a:extLst>
          </p:cNvPr>
          <p:cNvSpPr/>
          <p:nvPr/>
        </p:nvSpPr>
        <p:spPr>
          <a:xfrm>
            <a:off x="6096000" y="3725219"/>
            <a:ext cx="467875" cy="238662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77E0071-8686-AA2C-4B44-403F9A4C735D}"/>
              </a:ext>
            </a:extLst>
          </p:cNvPr>
          <p:cNvSpPr/>
          <p:nvPr/>
        </p:nvSpPr>
        <p:spPr>
          <a:xfrm>
            <a:off x="1374447" y="4057394"/>
            <a:ext cx="784554" cy="238662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CB12EE9-F18D-9990-9759-89A430DB4555}"/>
              </a:ext>
            </a:extLst>
          </p:cNvPr>
          <p:cNvSpPr/>
          <p:nvPr/>
        </p:nvSpPr>
        <p:spPr>
          <a:xfrm>
            <a:off x="2403147" y="4057394"/>
            <a:ext cx="468206" cy="238662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DC509183-CA8A-7B1D-162C-BAF8ADDADB8E}"/>
              </a:ext>
            </a:extLst>
          </p:cNvPr>
          <p:cNvSpPr/>
          <p:nvPr/>
        </p:nvSpPr>
        <p:spPr>
          <a:xfrm>
            <a:off x="3039898" y="4057394"/>
            <a:ext cx="468206" cy="238662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4C93A243-7665-C514-8AD5-C8764D8D1922}"/>
              </a:ext>
            </a:extLst>
          </p:cNvPr>
          <p:cNvSpPr/>
          <p:nvPr/>
        </p:nvSpPr>
        <p:spPr>
          <a:xfrm>
            <a:off x="7953393" y="4550638"/>
            <a:ext cx="873587" cy="22980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spc="-150" dirty="0">
                <a:solidFill>
                  <a:schemeClr val="bg1"/>
                </a:solidFill>
              </a:rPr>
              <a:t>다시 하기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1BE381E-321B-DCA4-69F6-F9AED24DF519}"/>
              </a:ext>
            </a:extLst>
          </p:cNvPr>
          <p:cNvSpPr/>
          <p:nvPr/>
        </p:nvSpPr>
        <p:spPr>
          <a:xfrm>
            <a:off x="7940169" y="4428314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338899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6">
            <a:extLst>
              <a:ext uri="{FF2B5EF4-FFF2-40B4-BE49-F238E27FC236}">
                <a16:creationId xmlns:a16="http://schemas.microsoft.com/office/drawing/2014/main" id="{AEFBD410-376A-8D33-4052-0E85680C6E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9347130"/>
              </p:ext>
            </p:extLst>
          </p:nvPr>
        </p:nvGraphicFramePr>
        <p:xfrm>
          <a:off x="179962" y="148923"/>
          <a:ext cx="913167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4414">
                  <a:extLst>
                    <a:ext uri="{9D8B030D-6E8A-4147-A177-3AD203B41FA5}">
                      <a16:colId xmlns:a16="http://schemas.microsoft.com/office/drawing/2014/main" val="3107982208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3737385313"/>
                    </a:ext>
                  </a:extLst>
                </a:gridCol>
                <a:gridCol w="1057836">
                  <a:extLst>
                    <a:ext uri="{9D8B030D-6E8A-4147-A177-3AD203B41FA5}">
                      <a16:colId xmlns:a16="http://schemas.microsoft.com/office/drawing/2014/main" val="956255299"/>
                    </a:ext>
                  </a:extLst>
                </a:gridCol>
                <a:gridCol w="2599764">
                  <a:extLst>
                    <a:ext uri="{9D8B030D-6E8A-4147-A177-3AD203B41FA5}">
                      <a16:colId xmlns:a16="http://schemas.microsoft.com/office/drawing/2014/main" val="1747890612"/>
                    </a:ext>
                  </a:extLst>
                </a:gridCol>
                <a:gridCol w="860612">
                  <a:extLst>
                    <a:ext uri="{9D8B030D-6E8A-4147-A177-3AD203B41FA5}">
                      <a16:colId xmlns:a16="http://schemas.microsoft.com/office/drawing/2014/main" val="1876610360"/>
                    </a:ext>
                  </a:extLst>
                </a:gridCol>
                <a:gridCol w="723452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</a:tblGrid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1. </a:t>
                      </a:r>
                      <a:r>
                        <a:rPr lang="ko-KR" altLang="en-US" sz="900" b="0" dirty="0"/>
                        <a:t>컴퓨팅 시스템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01-1. </a:t>
                      </a:r>
                      <a:r>
                        <a:rPr lang="ko-KR" altLang="en-US" sz="900" b="0" dirty="0"/>
                        <a:t>컴퓨팅 시스템의 구성과 작동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수업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3. </a:t>
                      </a:r>
                      <a:r>
                        <a:rPr lang="ko-KR" altLang="en-US" sz="900" b="1" dirty="0"/>
                        <a:t>컴퓨팅 시스템의 작동 원리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_____________.html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2/2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2B8BDC6-EE80-7398-2E19-EDA191D175D9}"/>
              </a:ext>
            </a:extLst>
          </p:cNvPr>
          <p:cNvSpPr/>
          <p:nvPr/>
        </p:nvSpPr>
        <p:spPr>
          <a:xfrm>
            <a:off x="756803" y="1188989"/>
            <a:ext cx="444980" cy="338554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</a:rPr>
              <a:t>3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D62CD0-1EAF-8757-7E40-D5BE8BAA61BE}"/>
              </a:ext>
            </a:extLst>
          </p:cNvPr>
          <p:cNvSpPr txBox="1"/>
          <p:nvPr/>
        </p:nvSpPr>
        <p:spPr>
          <a:xfrm>
            <a:off x="1201783" y="1188989"/>
            <a:ext cx="2883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/>
              <a:t>컴퓨팅 시스템의 작동 원리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AC9FE5F-88D2-638C-F1A3-E5E30EE8CBA5}"/>
              </a:ext>
            </a:extLst>
          </p:cNvPr>
          <p:cNvSpPr/>
          <p:nvPr/>
        </p:nvSpPr>
        <p:spPr>
          <a:xfrm>
            <a:off x="1112403" y="1663317"/>
            <a:ext cx="7625197" cy="395056"/>
          </a:xfrm>
          <a:prstGeom prst="roundRect">
            <a:avLst>
              <a:gd name="adj" fmla="val 12172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인공지능 스피커의 작동 원리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18" name="내용 개체 틀 6">
            <a:extLst>
              <a:ext uri="{FF2B5EF4-FFF2-40B4-BE49-F238E27FC236}">
                <a16:creationId xmlns:a16="http://schemas.microsoft.com/office/drawing/2014/main" id="{56470DA0-31DD-E9FD-9189-466C89D835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2045996"/>
              </p:ext>
            </p:extLst>
          </p:nvPr>
        </p:nvGraphicFramePr>
        <p:xfrm>
          <a:off x="9503922" y="954163"/>
          <a:ext cx="2478528" cy="38154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090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  <a:gridCol w="1977438">
                  <a:extLst>
                    <a:ext uri="{9D8B030D-6E8A-4147-A177-3AD203B41FA5}">
                      <a16:colId xmlns:a16="http://schemas.microsoft.com/office/drawing/2014/main" val="3538344493"/>
                    </a:ext>
                  </a:extLst>
                </a:gridCol>
              </a:tblGrid>
              <a:tr h="454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#1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/>
                        <a:t>물음표 형태로 가려져 있다가 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ko-KR" altLang="en-US" sz="900" b="0" dirty="0"/>
                        <a:t>각각의 내용을 클릭 시 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454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#2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/>
                        <a:t>모션 </a:t>
                      </a:r>
                      <a:r>
                        <a:rPr lang="en-US" altLang="ko-KR" sz="900" b="0" dirty="0"/>
                        <a:t>#1~4 </a:t>
                      </a:r>
                      <a:r>
                        <a:rPr lang="ko-KR" altLang="en-US" sz="900" b="0" dirty="0"/>
                        <a:t>순차적으로 등장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5529455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008000"/>
                          </a:solidFill>
                        </a:rPr>
                        <a:t>모션</a:t>
                      </a:r>
                      <a:endParaRPr lang="en-US" altLang="ko-KR" sz="900" b="1" dirty="0">
                        <a:solidFill>
                          <a:srgbClr val="008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8000"/>
                          </a:solidFill>
                        </a:rPr>
                        <a:t>#1</a:t>
                      </a:r>
                      <a:endParaRPr lang="ko-KR" altLang="en-US" sz="900" b="1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/>
                        <a:t>학생 이미지 </a:t>
                      </a:r>
                      <a:r>
                        <a:rPr lang="en-US" altLang="ko-KR" sz="900" b="0" dirty="0"/>
                        <a:t>fade in,</a:t>
                      </a:r>
                    </a:p>
                    <a:p>
                      <a:pPr algn="l" latinLnBrk="1"/>
                      <a:r>
                        <a:rPr lang="ko-KR" altLang="en-US" sz="900" b="0" dirty="0"/>
                        <a:t>말풍선 등장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008000"/>
                          </a:solidFill>
                        </a:rPr>
                        <a:t>모션</a:t>
                      </a:r>
                      <a:endParaRPr lang="en-US" altLang="ko-KR" sz="900" b="1" dirty="0">
                        <a:solidFill>
                          <a:srgbClr val="008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8000"/>
                          </a:solidFill>
                        </a:rPr>
                        <a:t>#2</a:t>
                      </a:r>
                      <a:endParaRPr lang="ko-KR" altLang="en-US" sz="900" b="1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/>
                        <a:t>모션 </a:t>
                      </a:r>
                      <a:r>
                        <a:rPr lang="en-US" altLang="ko-KR" sz="900" b="0" dirty="0"/>
                        <a:t>#1</a:t>
                      </a:r>
                      <a:r>
                        <a:rPr lang="ko-KR" altLang="en-US" sz="900" b="0" dirty="0"/>
                        <a:t>의 장면을 인공지능 스피커의 귀 쪽으로 변환</a:t>
                      </a:r>
                      <a:r>
                        <a:rPr lang="en-US" altLang="ko-KR" sz="900" b="0" dirty="0"/>
                        <a:t>,</a:t>
                      </a:r>
                    </a:p>
                    <a:p>
                      <a:pPr algn="l" latinLnBrk="1"/>
                      <a:r>
                        <a:rPr lang="en-US" altLang="ko-KR" sz="900" b="0" dirty="0"/>
                        <a:t>(</a:t>
                      </a:r>
                      <a:r>
                        <a:rPr lang="ko-KR" altLang="en-US" sz="900" b="0" dirty="0"/>
                        <a:t>시간표를 알려달라는 사용자의 목소리가 귀 모양으로 입력됨</a:t>
                      </a:r>
                      <a:r>
                        <a:rPr lang="en-US" altLang="ko-KR" sz="900" b="0" dirty="0"/>
                        <a:t>)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619872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008000"/>
                          </a:solidFill>
                        </a:rPr>
                        <a:t>모션</a:t>
                      </a:r>
                      <a:endParaRPr lang="en-US" altLang="ko-KR" sz="900" b="1" dirty="0">
                        <a:solidFill>
                          <a:srgbClr val="008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8000"/>
                          </a:solidFill>
                        </a:rPr>
                        <a:t>#3</a:t>
                      </a:r>
                      <a:endParaRPr lang="ko-KR" altLang="en-US" sz="900" b="1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/>
                        <a:t>Fade in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2667504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008000"/>
                          </a:solidFill>
                        </a:rPr>
                        <a:t>모션 </a:t>
                      </a:r>
                      <a:r>
                        <a:rPr lang="en-US" altLang="ko-KR" sz="900" b="1" dirty="0">
                          <a:solidFill>
                            <a:srgbClr val="008000"/>
                          </a:solidFill>
                        </a:rPr>
                        <a:t>#4</a:t>
                      </a:r>
                      <a:endParaRPr lang="ko-KR" altLang="en-US" sz="900" b="1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/>
                        <a:t>텍스트 제외한 각 네 개개의 오브제가 까딱까딱하는 정도</a:t>
                      </a:r>
                      <a:r>
                        <a:rPr lang="en-US" altLang="ko-KR" sz="900" b="0" dirty="0"/>
                        <a:t>+SW</a:t>
                      </a:r>
                      <a:r>
                        <a:rPr lang="ko-KR" altLang="en-US" sz="900" b="0" dirty="0"/>
                        <a:t>의 말풍선 등장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5906940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B5A48123-2A73-E66C-10D8-BB2386BA8237}"/>
              </a:ext>
            </a:extLst>
          </p:cNvPr>
          <p:cNvGrpSpPr/>
          <p:nvPr/>
        </p:nvGrpSpPr>
        <p:grpSpPr>
          <a:xfrm rot="2700000">
            <a:off x="3863327" y="3916687"/>
            <a:ext cx="189272" cy="189272"/>
            <a:chOff x="3632288" y="2607147"/>
            <a:chExt cx="218317" cy="21831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720E0E7-BCA0-FB06-D4AA-F3D4C86DFF77}"/>
                </a:ext>
              </a:extLst>
            </p:cNvPr>
            <p:cNvSpPr/>
            <p:nvPr/>
          </p:nvSpPr>
          <p:spPr>
            <a:xfrm>
              <a:off x="3632288" y="2607147"/>
              <a:ext cx="218317" cy="995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CD85D24-990A-8844-A9F5-347D1019A14E}"/>
                </a:ext>
              </a:extLst>
            </p:cNvPr>
            <p:cNvSpPr/>
            <p:nvPr/>
          </p:nvSpPr>
          <p:spPr>
            <a:xfrm rot="5400000">
              <a:off x="3691616" y="2666476"/>
              <a:ext cx="218317" cy="9965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C7DCBC5-6642-0F90-35D2-4488692CE2A6}"/>
              </a:ext>
            </a:extLst>
          </p:cNvPr>
          <p:cNvGrpSpPr/>
          <p:nvPr/>
        </p:nvGrpSpPr>
        <p:grpSpPr>
          <a:xfrm>
            <a:off x="1112403" y="3020108"/>
            <a:ext cx="2636584" cy="1779520"/>
            <a:chOff x="3688016" y="2204277"/>
            <a:chExt cx="2636584" cy="177952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11D8ECF-82FD-C3F4-7885-F81C7EE4A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3688016" y="2407190"/>
              <a:ext cx="1124107" cy="1576607"/>
            </a:xfrm>
            <a:prstGeom prst="rect">
              <a:avLst/>
            </a:prstGeom>
          </p:spPr>
        </p:pic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B9A986A-B87E-2FE8-994D-367A66C4042E}"/>
                </a:ext>
              </a:extLst>
            </p:cNvPr>
            <p:cNvSpPr/>
            <p:nvPr/>
          </p:nvSpPr>
          <p:spPr>
            <a:xfrm>
              <a:off x="4464050" y="2204277"/>
              <a:ext cx="1860550" cy="7911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인공지능 스피커야</a:t>
              </a:r>
              <a:r>
                <a:rPr lang="en-US" altLang="ko-KR" sz="1100" dirty="0">
                  <a:solidFill>
                    <a:schemeClr val="tx1"/>
                  </a:solidFill>
                </a:rPr>
                <a:t>, </a:t>
              </a:r>
              <a:r>
                <a:rPr lang="ko-KR" altLang="en-US" sz="1100" dirty="0">
                  <a:solidFill>
                    <a:schemeClr val="tx1"/>
                  </a:solidFill>
                </a:rPr>
                <a:t>내일 시간표를 알려 줘</a:t>
              </a:r>
              <a:r>
                <a:rPr lang="en-US" altLang="ko-KR" sz="1100" dirty="0">
                  <a:solidFill>
                    <a:schemeClr val="tx1"/>
                  </a:solidFill>
                </a:rPr>
                <a:t>.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D2008B4-33AD-145B-E6B4-B306CFD13485}"/>
              </a:ext>
            </a:extLst>
          </p:cNvPr>
          <p:cNvSpPr/>
          <p:nvPr/>
        </p:nvSpPr>
        <p:spPr>
          <a:xfrm>
            <a:off x="3022600" y="2110409"/>
            <a:ext cx="6075931" cy="674363"/>
          </a:xfrm>
          <a:prstGeom prst="roundRect">
            <a:avLst>
              <a:gd name="adj" fmla="val 121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ysClr val="windowText" lastClr="000000"/>
                </a:solidFill>
              </a:rPr>
              <a:t>입력 장치인 마이크를 통해 사용자의 소리 신호를 감지하면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소리 데이터를 저장 장치로 옮기도록 지시한다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.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AD834B1-4D8E-E0D8-BA2B-FE7B55D6F584}"/>
              </a:ext>
            </a:extLst>
          </p:cNvPr>
          <p:cNvSpPr/>
          <p:nvPr/>
        </p:nvSpPr>
        <p:spPr>
          <a:xfrm>
            <a:off x="1293701" y="2122364"/>
            <a:ext cx="1525011" cy="395056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입력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1313811-1231-A01B-92B1-610727D07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293" y="4611296"/>
            <a:ext cx="2639956" cy="178786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2620774-445B-DA75-D409-40520B934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771" y="3292651"/>
            <a:ext cx="4832760" cy="1870371"/>
          </a:xfrm>
          <a:prstGeom prst="rect">
            <a:avLst/>
          </a:prstGeom>
        </p:spPr>
      </p:pic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9867F85F-EAF1-E7A7-B46D-76BB80AD4F86}"/>
              </a:ext>
            </a:extLst>
          </p:cNvPr>
          <p:cNvSpPr/>
          <p:nvPr/>
        </p:nvSpPr>
        <p:spPr>
          <a:xfrm>
            <a:off x="3000537" y="2085222"/>
            <a:ext cx="6097994" cy="699550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CC727FC-3803-BC79-C18D-972A2CFDC248}"/>
              </a:ext>
            </a:extLst>
          </p:cNvPr>
          <p:cNvSpPr/>
          <p:nvPr/>
        </p:nvSpPr>
        <p:spPr>
          <a:xfrm>
            <a:off x="2957225" y="1961236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3DA1D85-B651-5660-2385-B5973B2E2D7A}"/>
              </a:ext>
            </a:extLst>
          </p:cNvPr>
          <p:cNvSpPr/>
          <p:nvPr/>
        </p:nvSpPr>
        <p:spPr>
          <a:xfrm>
            <a:off x="756803" y="2903489"/>
            <a:ext cx="8425298" cy="2765521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171AABD8-0C7F-2E9C-0ACB-B5FD3E273F88}"/>
              </a:ext>
            </a:extLst>
          </p:cNvPr>
          <p:cNvSpPr/>
          <p:nvPr/>
        </p:nvSpPr>
        <p:spPr>
          <a:xfrm>
            <a:off x="8603847" y="2840398"/>
            <a:ext cx="520055" cy="206899"/>
          </a:xfrm>
          <a:prstGeom prst="roundRect">
            <a:avLst>
              <a:gd name="adj" fmla="val 0"/>
            </a:avLst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spc="-150">
                <a:solidFill>
                  <a:schemeClr val="bg1"/>
                </a:solidFill>
              </a:rPr>
              <a:t>모션</a:t>
            </a:r>
            <a:endParaRPr lang="ko-KR" altLang="en-US" sz="1100" b="1" spc="-150" dirty="0">
              <a:solidFill>
                <a:schemeClr val="bg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D13FB63-DEC0-2EDE-DEB7-DDE2CD9F85F2}"/>
              </a:ext>
            </a:extLst>
          </p:cNvPr>
          <p:cNvSpPr/>
          <p:nvPr/>
        </p:nvSpPr>
        <p:spPr>
          <a:xfrm>
            <a:off x="1075221" y="2993821"/>
            <a:ext cx="2544028" cy="1693941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4A8E4973-993B-5C47-19D3-550C619D5947}"/>
              </a:ext>
            </a:extLst>
          </p:cNvPr>
          <p:cNvSpPr/>
          <p:nvPr/>
        </p:nvSpPr>
        <p:spPr>
          <a:xfrm>
            <a:off x="1033673" y="2984576"/>
            <a:ext cx="520055" cy="206899"/>
          </a:xfrm>
          <a:prstGeom prst="roundRect">
            <a:avLst>
              <a:gd name="adj" fmla="val 0"/>
            </a:avLst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pc="-150" dirty="0">
                <a:solidFill>
                  <a:schemeClr val="bg1"/>
                </a:solidFill>
              </a:rPr>
              <a:t>1</a:t>
            </a:r>
            <a:endParaRPr lang="ko-KR" altLang="en-US" sz="1100" b="1" spc="-150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55A56DF-82AC-3411-934B-EE058B4E79C0}"/>
              </a:ext>
            </a:extLst>
          </p:cNvPr>
          <p:cNvSpPr/>
          <p:nvPr/>
        </p:nvSpPr>
        <p:spPr>
          <a:xfrm>
            <a:off x="991651" y="4714049"/>
            <a:ext cx="2639956" cy="1693941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16A82476-2007-C3BD-59D4-1E17164603C3}"/>
              </a:ext>
            </a:extLst>
          </p:cNvPr>
          <p:cNvSpPr/>
          <p:nvPr/>
        </p:nvSpPr>
        <p:spPr>
          <a:xfrm>
            <a:off x="950103" y="4704804"/>
            <a:ext cx="520055" cy="206899"/>
          </a:xfrm>
          <a:prstGeom prst="roundRect">
            <a:avLst>
              <a:gd name="adj" fmla="val 0"/>
            </a:avLst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pc="-150" dirty="0">
                <a:solidFill>
                  <a:schemeClr val="bg1"/>
                </a:solidFill>
              </a:rPr>
              <a:t>2</a:t>
            </a:r>
            <a:endParaRPr lang="ko-KR" altLang="en-US" sz="1100" b="1" spc="-150" dirty="0">
              <a:solidFill>
                <a:schemeClr val="bg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5F1F830-C66B-6918-56D3-7BBF88C3DE0A}"/>
              </a:ext>
            </a:extLst>
          </p:cNvPr>
          <p:cNvSpPr/>
          <p:nvPr/>
        </p:nvSpPr>
        <p:spPr>
          <a:xfrm>
            <a:off x="3786357" y="3781553"/>
            <a:ext cx="395844" cy="446283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FD9F7715-8E67-0DE7-5F0B-024B5744D805}"/>
              </a:ext>
            </a:extLst>
          </p:cNvPr>
          <p:cNvSpPr/>
          <p:nvPr/>
        </p:nvSpPr>
        <p:spPr>
          <a:xfrm>
            <a:off x="3790563" y="3579457"/>
            <a:ext cx="194889" cy="206899"/>
          </a:xfrm>
          <a:prstGeom prst="roundRect">
            <a:avLst>
              <a:gd name="adj" fmla="val 0"/>
            </a:avLst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pc="-150" dirty="0">
                <a:solidFill>
                  <a:schemeClr val="bg1"/>
                </a:solidFill>
              </a:rPr>
              <a:t>3</a:t>
            </a:r>
            <a:endParaRPr lang="ko-KR" altLang="en-US" sz="1100" b="1" spc="-150" dirty="0">
              <a:solidFill>
                <a:schemeClr val="bg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9DAFF26-5ADA-8CF5-49D1-6955F7A33857}"/>
              </a:ext>
            </a:extLst>
          </p:cNvPr>
          <p:cNvSpPr/>
          <p:nvPr/>
        </p:nvSpPr>
        <p:spPr>
          <a:xfrm>
            <a:off x="4294368" y="3170841"/>
            <a:ext cx="4829534" cy="2110731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68A93A38-6BE8-BCAC-9E75-A638FA1A2240}"/>
              </a:ext>
            </a:extLst>
          </p:cNvPr>
          <p:cNvSpPr/>
          <p:nvPr/>
        </p:nvSpPr>
        <p:spPr>
          <a:xfrm>
            <a:off x="4252820" y="3161596"/>
            <a:ext cx="520055" cy="206899"/>
          </a:xfrm>
          <a:prstGeom prst="roundRect">
            <a:avLst>
              <a:gd name="adj" fmla="val 0"/>
            </a:avLst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pc="-150" dirty="0">
                <a:solidFill>
                  <a:schemeClr val="bg1"/>
                </a:solidFill>
              </a:rPr>
              <a:t>4</a:t>
            </a:r>
            <a:endParaRPr lang="ko-KR" altLang="en-US" sz="1100" b="1" spc="-150" dirty="0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2AD1501-0A72-8A91-06F7-3840D968657E}"/>
              </a:ext>
            </a:extLst>
          </p:cNvPr>
          <p:cNvSpPr/>
          <p:nvPr/>
        </p:nvSpPr>
        <p:spPr>
          <a:xfrm>
            <a:off x="634479" y="2739929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8B27FF8F-020A-6672-19D0-3198A3384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1292" y="4769599"/>
            <a:ext cx="984178" cy="2058372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DA9018B-190D-5C4B-5AA1-2EEBD561E6B7}"/>
              </a:ext>
            </a:extLst>
          </p:cNvPr>
          <p:cNvSpPr txBox="1"/>
          <p:nvPr/>
        </p:nvSpPr>
        <p:spPr>
          <a:xfrm>
            <a:off x="10684321" y="5163022"/>
            <a:ext cx="13208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0" dirty="0"/>
              <a:t>그림의 인공지능 스피커가 작동하는 과정을 순차적으로 나타내고자 합니다</a:t>
            </a:r>
            <a:r>
              <a:rPr lang="en-US" altLang="ko-KR" sz="1050" b="0" dirty="0"/>
              <a:t>.</a:t>
            </a:r>
            <a:endParaRPr lang="ko-KR" altLang="en-US" sz="1050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3A8AE17-1810-BE5B-F628-B5B6A081304B}"/>
              </a:ext>
            </a:extLst>
          </p:cNvPr>
          <p:cNvSpPr/>
          <p:nvPr/>
        </p:nvSpPr>
        <p:spPr>
          <a:xfrm>
            <a:off x="8932916" y="4345604"/>
            <a:ext cx="244647" cy="244647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/>
              <a:t>→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057938F-2145-9022-F400-109A222E03D2}"/>
              </a:ext>
            </a:extLst>
          </p:cNvPr>
          <p:cNvGrpSpPr/>
          <p:nvPr/>
        </p:nvGrpSpPr>
        <p:grpSpPr>
          <a:xfrm>
            <a:off x="4672088" y="6052339"/>
            <a:ext cx="594728" cy="161925"/>
            <a:chOff x="3790950" y="5691188"/>
            <a:chExt cx="594728" cy="161925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715C81EA-A30A-7C35-6C8E-C1CF7BE84055}"/>
                </a:ext>
              </a:extLst>
            </p:cNvPr>
            <p:cNvSpPr/>
            <p:nvPr/>
          </p:nvSpPr>
          <p:spPr>
            <a:xfrm>
              <a:off x="3790950" y="5691188"/>
              <a:ext cx="161925" cy="161925"/>
            </a:xfrm>
            <a:prstGeom prst="ellipse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FA9B682E-19BE-1CC9-BA19-B60F496F5848}"/>
                </a:ext>
              </a:extLst>
            </p:cNvPr>
            <p:cNvSpPr/>
            <p:nvPr/>
          </p:nvSpPr>
          <p:spPr>
            <a:xfrm>
              <a:off x="4003840" y="5691188"/>
              <a:ext cx="161925" cy="1619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8000"/>
                </a:solidFill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1A539354-87AE-FADE-904C-C8C17CE55187}"/>
                </a:ext>
              </a:extLst>
            </p:cNvPr>
            <p:cNvSpPr/>
            <p:nvPr/>
          </p:nvSpPr>
          <p:spPr>
            <a:xfrm>
              <a:off x="4223753" y="5691188"/>
              <a:ext cx="161925" cy="1619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6" name="그림 65">
            <a:extLst>
              <a:ext uri="{FF2B5EF4-FFF2-40B4-BE49-F238E27FC236}">
                <a16:creationId xmlns:a16="http://schemas.microsoft.com/office/drawing/2014/main" id="{A018B974-BE33-4FDF-ACAA-1688CE9A2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5868" y="1354790"/>
            <a:ext cx="614872" cy="66230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E890CC58-A877-142D-EBCB-002FF6AEA2F3}"/>
              </a:ext>
            </a:extLst>
          </p:cNvPr>
          <p:cNvSpPr/>
          <p:nvPr/>
        </p:nvSpPr>
        <p:spPr>
          <a:xfrm>
            <a:off x="8200735" y="1149907"/>
            <a:ext cx="242888" cy="208048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graphicFrame>
        <p:nvGraphicFramePr>
          <p:cNvPr id="68" name="내용 개체 틀 6">
            <a:extLst>
              <a:ext uri="{FF2B5EF4-FFF2-40B4-BE49-F238E27FC236}">
                <a16:creationId xmlns:a16="http://schemas.microsoft.com/office/drawing/2014/main" id="{EA64EF3E-E978-2FAD-2648-CB18D2CBF2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3663623"/>
              </p:ext>
            </p:extLst>
          </p:nvPr>
        </p:nvGraphicFramePr>
        <p:xfrm>
          <a:off x="7106604" y="5765014"/>
          <a:ext cx="2478528" cy="1008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090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  <a:gridCol w="1977438">
                  <a:extLst>
                    <a:ext uri="{9D8B030D-6E8A-4147-A177-3AD203B41FA5}">
                      <a16:colId xmlns:a16="http://schemas.microsoft.com/office/drawing/2014/main" val="3538344493"/>
                    </a:ext>
                  </a:extLst>
                </a:gridCol>
              </a:tblGrid>
              <a:tr h="23169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FFFF00"/>
                          </a:solidFill>
                        </a:rPr>
                        <a:t>더 알아보기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레이어 팝업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FF0000"/>
                          </a:solidFill>
                        </a:rPr>
                        <a:t>#1</a:t>
                      </a:r>
                      <a:endParaRPr lang="ko-KR" altLang="en-US" sz="9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1" dirty="0"/>
                        <a:t>컴퓨팅 시스템을 통해 입력된 데이터는 </a:t>
                      </a:r>
                      <a:r>
                        <a:rPr lang="ko-KR" altLang="en-US" sz="900" b="1" dirty="0" err="1"/>
                        <a:t>주기억</a:t>
                      </a:r>
                      <a:r>
                        <a:rPr lang="ko-KR" altLang="en-US" sz="900" b="1" dirty="0"/>
                        <a:t> 장치에 저장돼</a:t>
                      </a:r>
                      <a:r>
                        <a:rPr lang="en-US" altLang="ko-KR" sz="900" b="1" dirty="0"/>
                        <a:t>.</a:t>
                      </a:r>
                    </a:p>
                    <a:p>
                      <a:pPr algn="l" latinLnBrk="1"/>
                      <a:r>
                        <a:rPr lang="ko-KR" altLang="en-US" sz="900" b="1" dirty="0"/>
                        <a:t>중앙 처리 장치가 명령을 처리하면 다시 </a:t>
                      </a:r>
                      <a:r>
                        <a:rPr lang="ko-KR" altLang="en-US" sz="900" b="1" dirty="0" err="1"/>
                        <a:t>주기억</a:t>
                      </a:r>
                      <a:r>
                        <a:rPr lang="ko-KR" altLang="en-US" sz="900" b="1" dirty="0"/>
                        <a:t> 장치로 저장된 후</a:t>
                      </a:r>
                      <a:r>
                        <a:rPr lang="en-US" altLang="ko-KR" sz="900" b="1" dirty="0"/>
                        <a:t>, </a:t>
                      </a:r>
                      <a:r>
                        <a:rPr lang="ko-KR" altLang="en-US" sz="900" b="1" dirty="0"/>
                        <a:t>출력 장치로 표시되지</a:t>
                      </a:r>
                      <a:r>
                        <a:rPr lang="en-US" altLang="ko-KR" sz="900" b="1" dirty="0"/>
                        <a:t>.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5065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6">
            <a:extLst>
              <a:ext uri="{FF2B5EF4-FFF2-40B4-BE49-F238E27FC236}">
                <a16:creationId xmlns:a16="http://schemas.microsoft.com/office/drawing/2014/main" id="{AEFBD410-376A-8D33-4052-0E85680C6E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6314223"/>
              </p:ext>
            </p:extLst>
          </p:nvPr>
        </p:nvGraphicFramePr>
        <p:xfrm>
          <a:off x="179962" y="148923"/>
          <a:ext cx="913167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4414">
                  <a:extLst>
                    <a:ext uri="{9D8B030D-6E8A-4147-A177-3AD203B41FA5}">
                      <a16:colId xmlns:a16="http://schemas.microsoft.com/office/drawing/2014/main" val="3107982208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3737385313"/>
                    </a:ext>
                  </a:extLst>
                </a:gridCol>
                <a:gridCol w="1057836">
                  <a:extLst>
                    <a:ext uri="{9D8B030D-6E8A-4147-A177-3AD203B41FA5}">
                      <a16:colId xmlns:a16="http://schemas.microsoft.com/office/drawing/2014/main" val="956255299"/>
                    </a:ext>
                  </a:extLst>
                </a:gridCol>
                <a:gridCol w="2599764">
                  <a:extLst>
                    <a:ext uri="{9D8B030D-6E8A-4147-A177-3AD203B41FA5}">
                      <a16:colId xmlns:a16="http://schemas.microsoft.com/office/drawing/2014/main" val="1747890612"/>
                    </a:ext>
                  </a:extLst>
                </a:gridCol>
                <a:gridCol w="860612">
                  <a:extLst>
                    <a:ext uri="{9D8B030D-6E8A-4147-A177-3AD203B41FA5}">
                      <a16:colId xmlns:a16="http://schemas.microsoft.com/office/drawing/2014/main" val="1876610360"/>
                    </a:ext>
                  </a:extLst>
                </a:gridCol>
                <a:gridCol w="723452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</a:tblGrid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1. </a:t>
                      </a:r>
                      <a:r>
                        <a:rPr lang="ko-KR" altLang="en-US" sz="900" b="0" dirty="0"/>
                        <a:t>컴퓨팅 시스템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01-1. </a:t>
                      </a:r>
                      <a:r>
                        <a:rPr lang="ko-KR" altLang="en-US" sz="900" b="0" dirty="0"/>
                        <a:t>컴퓨팅 시스템의 구성과 작동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수업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3. </a:t>
                      </a:r>
                      <a:r>
                        <a:rPr lang="ko-KR" altLang="en-US" sz="900" b="1" dirty="0"/>
                        <a:t>컴퓨팅 시스템의 작동 원리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_____________.html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2/2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2B8BDC6-EE80-7398-2E19-EDA191D175D9}"/>
              </a:ext>
            </a:extLst>
          </p:cNvPr>
          <p:cNvSpPr/>
          <p:nvPr/>
        </p:nvSpPr>
        <p:spPr>
          <a:xfrm>
            <a:off x="756803" y="1188989"/>
            <a:ext cx="444980" cy="338554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</a:rPr>
              <a:t>3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D62CD0-1EAF-8757-7E40-D5BE8BAA61BE}"/>
              </a:ext>
            </a:extLst>
          </p:cNvPr>
          <p:cNvSpPr txBox="1"/>
          <p:nvPr/>
        </p:nvSpPr>
        <p:spPr>
          <a:xfrm>
            <a:off x="1201783" y="1188989"/>
            <a:ext cx="2883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/>
              <a:t>컴퓨팅 시스템의 작동 원리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AC9FE5F-88D2-638C-F1A3-E5E30EE8CBA5}"/>
              </a:ext>
            </a:extLst>
          </p:cNvPr>
          <p:cNvSpPr/>
          <p:nvPr/>
        </p:nvSpPr>
        <p:spPr>
          <a:xfrm>
            <a:off x="1112403" y="1663317"/>
            <a:ext cx="7625197" cy="395056"/>
          </a:xfrm>
          <a:prstGeom prst="roundRect">
            <a:avLst>
              <a:gd name="adj" fmla="val 12172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인공지능 스피커의 작동 원리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18" name="내용 개체 틀 6">
            <a:extLst>
              <a:ext uri="{FF2B5EF4-FFF2-40B4-BE49-F238E27FC236}">
                <a16:creationId xmlns:a16="http://schemas.microsoft.com/office/drawing/2014/main" id="{56470DA0-31DD-E9FD-9189-466C89D835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3304077"/>
              </p:ext>
            </p:extLst>
          </p:nvPr>
        </p:nvGraphicFramePr>
        <p:xfrm>
          <a:off x="9503922" y="954163"/>
          <a:ext cx="2478528" cy="27912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090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  <a:gridCol w="1977438">
                  <a:extLst>
                    <a:ext uri="{9D8B030D-6E8A-4147-A177-3AD203B41FA5}">
                      <a16:colId xmlns:a16="http://schemas.microsoft.com/office/drawing/2014/main" val="3538344493"/>
                    </a:ext>
                  </a:extLst>
                </a:gridCol>
              </a:tblGrid>
              <a:tr h="327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#1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/>
                        <a:t>물음표 형태로 가려져 있다가 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ko-KR" altLang="en-US" sz="900" b="0" dirty="0"/>
                        <a:t>각각의 내용을 클릭 시 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327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#2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/>
                        <a:t>모션 </a:t>
                      </a:r>
                      <a:r>
                        <a:rPr lang="en-US" altLang="ko-KR" sz="900" b="0" dirty="0"/>
                        <a:t>#1~3 </a:t>
                      </a:r>
                      <a:r>
                        <a:rPr lang="ko-KR" altLang="en-US" sz="900" b="0" dirty="0"/>
                        <a:t>순차적으로 등장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5529455"/>
                  </a:ext>
                </a:extLst>
              </a:tr>
              <a:tr h="5244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008000"/>
                          </a:solidFill>
                        </a:rPr>
                        <a:t>모션</a:t>
                      </a:r>
                      <a:endParaRPr lang="en-US" altLang="ko-KR" sz="900" b="1" dirty="0">
                        <a:solidFill>
                          <a:srgbClr val="008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8000"/>
                          </a:solidFill>
                        </a:rPr>
                        <a:t>#1</a:t>
                      </a:r>
                      <a:endParaRPr lang="ko-KR" altLang="en-US" sz="900" b="1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/>
                        <a:t>fade in,</a:t>
                      </a:r>
                    </a:p>
                    <a:p>
                      <a:pPr algn="l" latinLnBrk="1"/>
                      <a:r>
                        <a:rPr lang="ko-KR" altLang="en-US" sz="900" b="0" dirty="0"/>
                        <a:t>인공지능 스피커의 배 부분</a:t>
                      </a:r>
                      <a:endParaRPr lang="en-US" altLang="ko-KR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  <a:tr h="5244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008000"/>
                          </a:solidFill>
                        </a:rPr>
                        <a:t>모션</a:t>
                      </a:r>
                      <a:endParaRPr lang="en-US" altLang="ko-KR" sz="900" b="1" dirty="0">
                        <a:solidFill>
                          <a:srgbClr val="008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8000"/>
                          </a:solidFill>
                        </a:rPr>
                        <a:t>#2</a:t>
                      </a:r>
                      <a:endParaRPr lang="ko-KR" altLang="en-US" sz="900" b="1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 b="0" dirty="0"/>
                    </a:p>
                    <a:p>
                      <a:pPr algn="l" latinLnBrk="1"/>
                      <a:r>
                        <a:rPr lang="en-US" altLang="ko-KR" sz="900" b="0" dirty="0"/>
                        <a:t>Fade in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619872"/>
                  </a:ext>
                </a:extLst>
              </a:tr>
              <a:tr h="5244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008000"/>
                          </a:solidFill>
                        </a:rPr>
                        <a:t>모션</a:t>
                      </a:r>
                      <a:endParaRPr lang="en-US" altLang="ko-KR" sz="900" b="1" dirty="0">
                        <a:solidFill>
                          <a:srgbClr val="008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8000"/>
                          </a:solidFill>
                        </a:rPr>
                        <a:t>#3</a:t>
                      </a:r>
                      <a:endParaRPr lang="ko-KR" altLang="en-US" sz="900" b="1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/>
                        <a:t>텍스트 제외한 각  오브제가 까딱까딱하는 정도</a:t>
                      </a:r>
                      <a:r>
                        <a:rPr lang="en-US" altLang="ko-KR" sz="900" b="0" dirty="0"/>
                        <a:t>+</a:t>
                      </a:r>
                      <a:r>
                        <a:rPr lang="ko-KR" altLang="en-US" sz="900" b="0" dirty="0"/>
                        <a:t>말풍선 순차 등장</a:t>
                      </a:r>
                      <a:endParaRPr lang="en-US" altLang="ko-KR" sz="900" b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/>
                        <a:t>살짝 분주해 보이는 느낌으로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2667504"/>
                  </a:ext>
                </a:extLst>
              </a:tr>
              <a:tr h="524429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5906940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B5A48123-2A73-E66C-10D8-BB2386BA8237}"/>
              </a:ext>
            </a:extLst>
          </p:cNvPr>
          <p:cNvGrpSpPr/>
          <p:nvPr/>
        </p:nvGrpSpPr>
        <p:grpSpPr>
          <a:xfrm rot="2700000">
            <a:off x="3863327" y="4488478"/>
            <a:ext cx="189272" cy="189272"/>
            <a:chOff x="3632288" y="2607147"/>
            <a:chExt cx="218317" cy="21831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720E0E7-BCA0-FB06-D4AA-F3D4C86DFF77}"/>
                </a:ext>
              </a:extLst>
            </p:cNvPr>
            <p:cNvSpPr/>
            <p:nvPr/>
          </p:nvSpPr>
          <p:spPr>
            <a:xfrm>
              <a:off x="3632288" y="2607147"/>
              <a:ext cx="218317" cy="995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CD85D24-990A-8844-A9F5-347D1019A14E}"/>
                </a:ext>
              </a:extLst>
            </p:cNvPr>
            <p:cNvSpPr/>
            <p:nvPr/>
          </p:nvSpPr>
          <p:spPr>
            <a:xfrm rot="5400000">
              <a:off x="3691616" y="2666476"/>
              <a:ext cx="218317" cy="9965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D2008B4-33AD-145B-E6B4-B306CFD13485}"/>
              </a:ext>
            </a:extLst>
          </p:cNvPr>
          <p:cNvSpPr/>
          <p:nvPr/>
        </p:nvSpPr>
        <p:spPr>
          <a:xfrm>
            <a:off x="3022600" y="2110409"/>
            <a:ext cx="6075931" cy="1243167"/>
          </a:xfrm>
          <a:prstGeom prst="roundRect">
            <a:avLst>
              <a:gd name="adj" fmla="val 121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ysClr val="windowText" lastClr="000000"/>
                </a:solidFill>
              </a:rPr>
              <a:t>입력된 소리를 해석하여 사용자의 요청 사항을 처리하고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출력 장치로 데이터와 명령을 전송한다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.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이때 필요한 데이터를 기억 장치에서 불러오거나 저장하며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통신 장치를 통해 외부 장치에 있는 데이터를 주고받는다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.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AD834B1-4D8E-E0D8-BA2B-FE7B55D6F584}"/>
              </a:ext>
            </a:extLst>
          </p:cNvPr>
          <p:cNvSpPr/>
          <p:nvPr/>
        </p:nvSpPr>
        <p:spPr>
          <a:xfrm>
            <a:off x="1293701" y="2122364"/>
            <a:ext cx="1525011" cy="395056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처리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9867F85F-EAF1-E7A7-B46D-76BB80AD4F86}"/>
              </a:ext>
            </a:extLst>
          </p:cNvPr>
          <p:cNvSpPr/>
          <p:nvPr/>
        </p:nvSpPr>
        <p:spPr>
          <a:xfrm>
            <a:off x="3000537" y="2142570"/>
            <a:ext cx="6097994" cy="1158582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3DA1D85-B651-5660-2385-B5973B2E2D7A}"/>
              </a:ext>
            </a:extLst>
          </p:cNvPr>
          <p:cNvSpPr/>
          <p:nvPr/>
        </p:nvSpPr>
        <p:spPr>
          <a:xfrm>
            <a:off x="756803" y="3475280"/>
            <a:ext cx="8425298" cy="2765521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171AABD8-0C7F-2E9C-0ACB-B5FD3E273F88}"/>
              </a:ext>
            </a:extLst>
          </p:cNvPr>
          <p:cNvSpPr/>
          <p:nvPr/>
        </p:nvSpPr>
        <p:spPr>
          <a:xfrm>
            <a:off x="8603847" y="3412189"/>
            <a:ext cx="520055" cy="206899"/>
          </a:xfrm>
          <a:prstGeom prst="roundRect">
            <a:avLst>
              <a:gd name="adj" fmla="val 0"/>
            </a:avLst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spc="-150">
                <a:solidFill>
                  <a:schemeClr val="bg1"/>
                </a:solidFill>
              </a:rPr>
              <a:t>모션</a:t>
            </a:r>
            <a:endParaRPr lang="ko-KR" altLang="en-US" sz="1100" b="1" spc="-150" dirty="0">
              <a:solidFill>
                <a:schemeClr val="bg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D13FB63-DEC0-2EDE-DEB7-DDE2CD9F85F2}"/>
              </a:ext>
            </a:extLst>
          </p:cNvPr>
          <p:cNvSpPr/>
          <p:nvPr/>
        </p:nvSpPr>
        <p:spPr>
          <a:xfrm>
            <a:off x="1075221" y="3565612"/>
            <a:ext cx="2430817" cy="2530388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4A8E4973-993B-5C47-19D3-550C619D5947}"/>
              </a:ext>
            </a:extLst>
          </p:cNvPr>
          <p:cNvSpPr/>
          <p:nvPr/>
        </p:nvSpPr>
        <p:spPr>
          <a:xfrm>
            <a:off x="1033673" y="3556367"/>
            <a:ext cx="520055" cy="206899"/>
          </a:xfrm>
          <a:prstGeom prst="roundRect">
            <a:avLst>
              <a:gd name="adj" fmla="val 0"/>
            </a:avLst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pc="-150" dirty="0">
                <a:solidFill>
                  <a:schemeClr val="bg1"/>
                </a:solidFill>
              </a:rPr>
              <a:t>1</a:t>
            </a:r>
            <a:endParaRPr lang="ko-KR" altLang="en-US" sz="1100" b="1" spc="-150" dirty="0">
              <a:solidFill>
                <a:schemeClr val="bg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5F1F830-C66B-6918-56D3-7BBF88C3DE0A}"/>
              </a:ext>
            </a:extLst>
          </p:cNvPr>
          <p:cNvSpPr/>
          <p:nvPr/>
        </p:nvSpPr>
        <p:spPr>
          <a:xfrm>
            <a:off x="3786357" y="4353344"/>
            <a:ext cx="395844" cy="446283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FD9F7715-8E67-0DE7-5F0B-024B5744D805}"/>
              </a:ext>
            </a:extLst>
          </p:cNvPr>
          <p:cNvSpPr/>
          <p:nvPr/>
        </p:nvSpPr>
        <p:spPr>
          <a:xfrm>
            <a:off x="3790563" y="4151248"/>
            <a:ext cx="194889" cy="206899"/>
          </a:xfrm>
          <a:prstGeom prst="roundRect">
            <a:avLst>
              <a:gd name="adj" fmla="val 0"/>
            </a:avLst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pc="-150" dirty="0">
                <a:solidFill>
                  <a:schemeClr val="bg1"/>
                </a:solidFill>
              </a:rPr>
              <a:t>2</a:t>
            </a:r>
            <a:endParaRPr lang="ko-KR" altLang="en-US" sz="1100" b="1" spc="-150" dirty="0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2AD1501-0A72-8A91-06F7-3840D968657E}"/>
              </a:ext>
            </a:extLst>
          </p:cNvPr>
          <p:cNvSpPr/>
          <p:nvPr/>
        </p:nvSpPr>
        <p:spPr>
          <a:xfrm>
            <a:off x="634479" y="3311720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6CD2EE-3F9D-C4EC-BD93-58DD0B507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062" y="4323526"/>
            <a:ext cx="984178" cy="20583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667812-B17F-F7F4-1389-93F62264A274}"/>
              </a:ext>
            </a:extLst>
          </p:cNvPr>
          <p:cNvSpPr txBox="1"/>
          <p:nvPr/>
        </p:nvSpPr>
        <p:spPr>
          <a:xfrm>
            <a:off x="10609091" y="4716949"/>
            <a:ext cx="13208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0" dirty="0"/>
              <a:t>그림의 인공지능 스피커가 작동하는 과정을 순차적으로 나타내고자 합니다</a:t>
            </a:r>
            <a:r>
              <a:rPr lang="en-US" altLang="ko-KR" sz="1050" b="0" dirty="0"/>
              <a:t>.</a:t>
            </a:r>
            <a:endParaRPr lang="ko-KR" altLang="en-US" sz="105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5346B-2BA1-2768-FD90-44CA75B2E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650" y="3864442"/>
            <a:ext cx="2224546" cy="21107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062B831-6D56-507E-62E9-61013DD70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535" y="3831170"/>
            <a:ext cx="4719199" cy="2047424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E9DAFF26-5ADA-8CF5-49D1-6955F7A33857}"/>
              </a:ext>
            </a:extLst>
          </p:cNvPr>
          <p:cNvSpPr/>
          <p:nvPr/>
        </p:nvSpPr>
        <p:spPr>
          <a:xfrm>
            <a:off x="4294368" y="3742632"/>
            <a:ext cx="4829534" cy="2110731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68A93A38-6BE8-BCAC-9E75-A638FA1A2240}"/>
              </a:ext>
            </a:extLst>
          </p:cNvPr>
          <p:cNvSpPr/>
          <p:nvPr/>
        </p:nvSpPr>
        <p:spPr>
          <a:xfrm>
            <a:off x="4207572" y="3707413"/>
            <a:ext cx="520055" cy="206899"/>
          </a:xfrm>
          <a:prstGeom prst="roundRect">
            <a:avLst>
              <a:gd name="adj" fmla="val 0"/>
            </a:avLst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pc="-150" dirty="0">
                <a:solidFill>
                  <a:schemeClr val="bg1"/>
                </a:solidFill>
              </a:rPr>
              <a:t>3</a:t>
            </a:r>
            <a:endParaRPr lang="ko-KR" altLang="en-US" sz="1100" b="1" spc="-150" dirty="0">
              <a:solidFill>
                <a:schemeClr val="bg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BDA3560-0FE7-9F18-64C2-E5927D9B1CC2}"/>
              </a:ext>
            </a:extLst>
          </p:cNvPr>
          <p:cNvSpPr/>
          <p:nvPr/>
        </p:nvSpPr>
        <p:spPr>
          <a:xfrm>
            <a:off x="415924" y="4345604"/>
            <a:ext cx="244647" cy="244647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/>
              <a:t>←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EFA2A84-EBD3-EAD0-9E77-2BBBAA7B6A5D}"/>
              </a:ext>
            </a:extLst>
          </p:cNvPr>
          <p:cNvGrpSpPr/>
          <p:nvPr/>
        </p:nvGrpSpPr>
        <p:grpSpPr>
          <a:xfrm>
            <a:off x="4684000" y="6052339"/>
            <a:ext cx="582816" cy="161925"/>
            <a:chOff x="3802862" y="5691188"/>
            <a:chExt cx="582816" cy="161925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0F1EE7A-BBC1-470D-847B-D7BD03371510}"/>
                </a:ext>
              </a:extLst>
            </p:cNvPr>
            <p:cNvSpPr/>
            <p:nvPr/>
          </p:nvSpPr>
          <p:spPr>
            <a:xfrm>
              <a:off x="4007351" y="5691188"/>
              <a:ext cx="161925" cy="161925"/>
            </a:xfrm>
            <a:prstGeom prst="ellipse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BF73CD1-FDCB-BCD7-8EBA-87FA4BF22AE7}"/>
                </a:ext>
              </a:extLst>
            </p:cNvPr>
            <p:cNvSpPr/>
            <p:nvPr/>
          </p:nvSpPr>
          <p:spPr>
            <a:xfrm>
              <a:off x="3802862" y="5691188"/>
              <a:ext cx="161925" cy="1619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8000"/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FD2B3E2-9E22-0686-DBF2-34700D4A121D}"/>
                </a:ext>
              </a:extLst>
            </p:cNvPr>
            <p:cNvSpPr/>
            <p:nvPr/>
          </p:nvSpPr>
          <p:spPr>
            <a:xfrm>
              <a:off x="4223753" y="5691188"/>
              <a:ext cx="161925" cy="1619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4100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6">
            <a:extLst>
              <a:ext uri="{FF2B5EF4-FFF2-40B4-BE49-F238E27FC236}">
                <a16:creationId xmlns:a16="http://schemas.microsoft.com/office/drawing/2014/main" id="{AEFBD410-376A-8D33-4052-0E85680C6E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7551410"/>
              </p:ext>
            </p:extLst>
          </p:nvPr>
        </p:nvGraphicFramePr>
        <p:xfrm>
          <a:off x="179962" y="148923"/>
          <a:ext cx="913167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4414">
                  <a:extLst>
                    <a:ext uri="{9D8B030D-6E8A-4147-A177-3AD203B41FA5}">
                      <a16:colId xmlns:a16="http://schemas.microsoft.com/office/drawing/2014/main" val="3107982208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3737385313"/>
                    </a:ext>
                  </a:extLst>
                </a:gridCol>
                <a:gridCol w="1057836">
                  <a:extLst>
                    <a:ext uri="{9D8B030D-6E8A-4147-A177-3AD203B41FA5}">
                      <a16:colId xmlns:a16="http://schemas.microsoft.com/office/drawing/2014/main" val="956255299"/>
                    </a:ext>
                  </a:extLst>
                </a:gridCol>
                <a:gridCol w="2599764">
                  <a:extLst>
                    <a:ext uri="{9D8B030D-6E8A-4147-A177-3AD203B41FA5}">
                      <a16:colId xmlns:a16="http://schemas.microsoft.com/office/drawing/2014/main" val="1747890612"/>
                    </a:ext>
                  </a:extLst>
                </a:gridCol>
                <a:gridCol w="860612">
                  <a:extLst>
                    <a:ext uri="{9D8B030D-6E8A-4147-A177-3AD203B41FA5}">
                      <a16:colId xmlns:a16="http://schemas.microsoft.com/office/drawing/2014/main" val="1876610360"/>
                    </a:ext>
                  </a:extLst>
                </a:gridCol>
                <a:gridCol w="723452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</a:tblGrid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1. </a:t>
                      </a:r>
                      <a:r>
                        <a:rPr lang="ko-KR" altLang="en-US" sz="900" b="0" dirty="0"/>
                        <a:t>컴퓨팅 시스템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01-1. </a:t>
                      </a:r>
                      <a:r>
                        <a:rPr lang="ko-KR" altLang="en-US" sz="900" b="0" dirty="0"/>
                        <a:t>컴퓨팅 시스템의 구성과 작동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수업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3. </a:t>
                      </a:r>
                      <a:r>
                        <a:rPr lang="ko-KR" altLang="en-US" sz="900" b="1" dirty="0"/>
                        <a:t>컴퓨팅 시스템의 작동 원리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_____________.html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2/2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2B8BDC6-EE80-7398-2E19-EDA191D175D9}"/>
              </a:ext>
            </a:extLst>
          </p:cNvPr>
          <p:cNvSpPr/>
          <p:nvPr/>
        </p:nvSpPr>
        <p:spPr>
          <a:xfrm>
            <a:off x="756803" y="1188989"/>
            <a:ext cx="444980" cy="338554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</a:rPr>
              <a:t>3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D62CD0-1EAF-8757-7E40-D5BE8BAA61BE}"/>
              </a:ext>
            </a:extLst>
          </p:cNvPr>
          <p:cNvSpPr txBox="1"/>
          <p:nvPr/>
        </p:nvSpPr>
        <p:spPr>
          <a:xfrm>
            <a:off x="1201783" y="1188989"/>
            <a:ext cx="2883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/>
              <a:t>컴퓨팅 시스템의 작동 원리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AC9FE5F-88D2-638C-F1A3-E5E30EE8CBA5}"/>
              </a:ext>
            </a:extLst>
          </p:cNvPr>
          <p:cNvSpPr/>
          <p:nvPr/>
        </p:nvSpPr>
        <p:spPr>
          <a:xfrm>
            <a:off x="1112403" y="1663317"/>
            <a:ext cx="7625197" cy="395056"/>
          </a:xfrm>
          <a:prstGeom prst="roundRect">
            <a:avLst>
              <a:gd name="adj" fmla="val 12172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인공지능 스피커의 작동 원리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18" name="내용 개체 틀 6">
            <a:extLst>
              <a:ext uri="{FF2B5EF4-FFF2-40B4-BE49-F238E27FC236}">
                <a16:creationId xmlns:a16="http://schemas.microsoft.com/office/drawing/2014/main" id="{56470DA0-31DD-E9FD-9189-466C89D835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7624507"/>
              </p:ext>
            </p:extLst>
          </p:nvPr>
        </p:nvGraphicFramePr>
        <p:xfrm>
          <a:off x="9503922" y="954163"/>
          <a:ext cx="2478528" cy="29068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090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  <a:gridCol w="1977438">
                  <a:extLst>
                    <a:ext uri="{9D8B030D-6E8A-4147-A177-3AD203B41FA5}">
                      <a16:colId xmlns:a16="http://schemas.microsoft.com/office/drawing/2014/main" val="3538344493"/>
                    </a:ext>
                  </a:extLst>
                </a:gridCol>
              </a:tblGrid>
              <a:tr h="327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#1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/>
                        <a:t>물음표 형태로 가려져 있다가 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ko-KR" altLang="en-US" sz="900" b="0" dirty="0"/>
                        <a:t>각각의 내용을 클릭 시 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327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#2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/>
                        <a:t>모션 </a:t>
                      </a:r>
                      <a:r>
                        <a:rPr lang="en-US" altLang="ko-KR" sz="900" b="0" dirty="0"/>
                        <a:t>#1~3 </a:t>
                      </a:r>
                      <a:r>
                        <a:rPr lang="ko-KR" altLang="en-US" sz="900" b="0" dirty="0"/>
                        <a:t>순차적으로 등장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5529455"/>
                  </a:ext>
                </a:extLst>
              </a:tr>
              <a:tr h="5244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008000"/>
                          </a:solidFill>
                        </a:rPr>
                        <a:t>모션</a:t>
                      </a:r>
                      <a:endParaRPr lang="en-US" altLang="ko-KR" sz="900" b="1" dirty="0">
                        <a:solidFill>
                          <a:srgbClr val="008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8000"/>
                          </a:solidFill>
                        </a:rPr>
                        <a:t>#1</a:t>
                      </a:r>
                      <a:endParaRPr lang="ko-KR" altLang="en-US" sz="900" b="1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/>
                        <a:t>fade in,</a:t>
                      </a:r>
                    </a:p>
                    <a:p>
                      <a:pPr algn="l" latinLnBrk="1"/>
                      <a:r>
                        <a:rPr lang="ko-KR" altLang="en-US" sz="900" b="0" dirty="0"/>
                        <a:t>스피커의 헤드셋 부분은 </a:t>
                      </a:r>
                      <a:r>
                        <a:rPr lang="en-US" altLang="ko-KR" sz="900" b="0" dirty="0"/>
                        <a:t>LED</a:t>
                      </a:r>
                      <a:r>
                        <a:rPr lang="ko-KR" altLang="en-US" sz="900" b="0" dirty="0"/>
                        <a:t>를 나타냄</a:t>
                      </a:r>
                      <a:r>
                        <a:rPr lang="en-US" altLang="ko-KR" sz="900" b="0" dirty="0"/>
                        <a:t>.</a:t>
                      </a:r>
                    </a:p>
                    <a:p>
                      <a:pPr algn="l" latinLnBrk="1"/>
                      <a:r>
                        <a:rPr lang="ko-KR" altLang="en-US" sz="900" b="0" dirty="0"/>
                        <a:t>입은 스피커를 나타냄</a:t>
                      </a:r>
                      <a:r>
                        <a:rPr lang="en-US" altLang="ko-KR" sz="900" b="0" dirty="0"/>
                        <a:t>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  <a:tr h="5244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008000"/>
                          </a:solidFill>
                        </a:rPr>
                        <a:t>모션</a:t>
                      </a:r>
                      <a:endParaRPr lang="en-US" altLang="ko-KR" sz="900" b="1" dirty="0">
                        <a:solidFill>
                          <a:srgbClr val="008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8000"/>
                          </a:solidFill>
                        </a:rPr>
                        <a:t>#2</a:t>
                      </a:r>
                      <a:endParaRPr lang="ko-KR" altLang="en-US" sz="900" b="1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 b="0" dirty="0"/>
                    </a:p>
                    <a:p>
                      <a:pPr algn="l" latinLnBrk="1"/>
                      <a:r>
                        <a:rPr lang="en-US" altLang="ko-KR" sz="900" b="0" dirty="0"/>
                        <a:t>Fade in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619872"/>
                  </a:ext>
                </a:extLst>
              </a:tr>
              <a:tr h="5244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008000"/>
                          </a:solidFill>
                        </a:rPr>
                        <a:t>모션</a:t>
                      </a:r>
                      <a:endParaRPr lang="en-US" altLang="ko-KR" sz="900" b="1" dirty="0">
                        <a:solidFill>
                          <a:srgbClr val="008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8000"/>
                          </a:solidFill>
                        </a:rPr>
                        <a:t>#3</a:t>
                      </a:r>
                      <a:endParaRPr lang="ko-KR" altLang="en-US" sz="900" b="1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/>
                        <a:t>텍스트 제외한 각  오브제가 까딱까딱하는 정도</a:t>
                      </a:r>
                      <a:r>
                        <a:rPr lang="en-US" altLang="ko-KR" sz="900" b="0" dirty="0"/>
                        <a:t>+</a:t>
                      </a:r>
                      <a:r>
                        <a:rPr lang="ko-KR" altLang="en-US" sz="900" b="0" dirty="0"/>
                        <a:t>말풍선 순차 등장</a:t>
                      </a:r>
                      <a:endParaRPr lang="en-US" altLang="ko-KR" sz="900" b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/>
                        <a:t>살짝 분주해 보이는 느낌으로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2667504"/>
                  </a:ext>
                </a:extLst>
              </a:tr>
              <a:tr h="524429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5906940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B5A48123-2A73-E66C-10D8-BB2386BA8237}"/>
              </a:ext>
            </a:extLst>
          </p:cNvPr>
          <p:cNvGrpSpPr/>
          <p:nvPr/>
        </p:nvGrpSpPr>
        <p:grpSpPr>
          <a:xfrm rot="2700000">
            <a:off x="3863327" y="4488478"/>
            <a:ext cx="189272" cy="189272"/>
            <a:chOff x="3632288" y="2607147"/>
            <a:chExt cx="218317" cy="21831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720E0E7-BCA0-FB06-D4AA-F3D4C86DFF77}"/>
                </a:ext>
              </a:extLst>
            </p:cNvPr>
            <p:cNvSpPr/>
            <p:nvPr/>
          </p:nvSpPr>
          <p:spPr>
            <a:xfrm>
              <a:off x="3632288" y="2607147"/>
              <a:ext cx="218317" cy="995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CD85D24-990A-8844-A9F5-347D1019A14E}"/>
                </a:ext>
              </a:extLst>
            </p:cNvPr>
            <p:cNvSpPr/>
            <p:nvPr/>
          </p:nvSpPr>
          <p:spPr>
            <a:xfrm rot="5400000">
              <a:off x="3691616" y="2666476"/>
              <a:ext cx="218317" cy="9965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D2008B4-33AD-145B-E6B4-B306CFD13485}"/>
              </a:ext>
            </a:extLst>
          </p:cNvPr>
          <p:cNvSpPr/>
          <p:nvPr/>
        </p:nvSpPr>
        <p:spPr>
          <a:xfrm>
            <a:off x="3022600" y="2110409"/>
            <a:ext cx="6075931" cy="712979"/>
          </a:xfrm>
          <a:prstGeom prst="roundRect">
            <a:avLst>
              <a:gd name="adj" fmla="val 121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ysClr val="windowText" lastClr="000000"/>
                </a:solidFill>
              </a:rPr>
              <a:t>중앙 처리 장치에서 처리된 데이터를 출력 장치를 통해 사용자에게 보내거나 저장 장치에 저장한다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.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AD834B1-4D8E-E0D8-BA2B-FE7B55D6F584}"/>
              </a:ext>
            </a:extLst>
          </p:cNvPr>
          <p:cNvSpPr/>
          <p:nvPr/>
        </p:nvSpPr>
        <p:spPr>
          <a:xfrm>
            <a:off x="1293701" y="2122364"/>
            <a:ext cx="1525011" cy="395056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출력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9867F85F-EAF1-E7A7-B46D-76BB80AD4F86}"/>
              </a:ext>
            </a:extLst>
          </p:cNvPr>
          <p:cNvSpPr/>
          <p:nvPr/>
        </p:nvSpPr>
        <p:spPr>
          <a:xfrm>
            <a:off x="3065912" y="2116344"/>
            <a:ext cx="6097994" cy="813395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CC727FC-3803-BC79-C18D-972A2CFDC248}"/>
              </a:ext>
            </a:extLst>
          </p:cNvPr>
          <p:cNvSpPr/>
          <p:nvPr/>
        </p:nvSpPr>
        <p:spPr>
          <a:xfrm>
            <a:off x="2957225" y="1961236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3DA1D85-B651-5660-2385-B5973B2E2D7A}"/>
              </a:ext>
            </a:extLst>
          </p:cNvPr>
          <p:cNvSpPr/>
          <p:nvPr/>
        </p:nvSpPr>
        <p:spPr>
          <a:xfrm>
            <a:off x="756803" y="3475280"/>
            <a:ext cx="8425298" cy="2765521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171AABD8-0C7F-2E9C-0ACB-B5FD3E273F88}"/>
              </a:ext>
            </a:extLst>
          </p:cNvPr>
          <p:cNvSpPr/>
          <p:nvPr/>
        </p:nvSpPr>
        <p:spPr>
          <a:xfrm>
            <a:off x="8603847" y="3412189"/>
            <a:ext cx="520055" cy="206899"/>
          </a:xfrm>
          <a:prstGeom prst="roundRect">
            <a:avLst>
              <a:gd name="adj" fmla="val 0"/>
            </a:avLst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spc="-150">
                <a:solidFill>
                  <a:schemeClr val="bg1"/>
                </a:solidFill>
              </a:rPr>
              <a:t>모션</a:t>
            </a:r>
            <a:endParaRPr lang="ko-KR" altLang="en-US" sz="1100" b="1" spc="-150" dirty="0">
              <a:solidFill>
                <a:schemeClr val="bg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D13FB63-DEC0-2EDE-DEB7-DDE2CD9F85F2}"/>
              </a:ext>
            </a:extLst>
          </p:cNvPr>
          <p:cNvSpPr/>
          <p:nvPr/>
        </p:nvSpPr>
        <p:spPr>
          <a:xfrm>
            <a:off x="1075221" y="3565612"/>
            <a:ext cx="2430817" cy="2530388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4A8E4973-993B-5C47-19D3-550C619D5947}"/>
              </a:ext>
            </a:extLst>
          </p:cNvPr>
          <p:cNvSpPr/>
          <p:nvPr/>
        </p:nvSpPr>
        <p:spPr>
          <a:xfrm>
            <a:off x="1033673" y="3556367"/>
            <a:ext cx="520055" cy="206899"/>
          </a:xfrm>
          <a:prstGeom prst="roundRect">
            <a:avLst>
              <a:gd name="adj" fmla="val 0"/>
            </a:avLst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pc="-150" dirty="0">
                <a:solidFill>
                  <a:schemeClr val="bg1"/>
                </a:solidFill>
              </a:rPr>
              <a:t>1</a:t>
            </a:r>
            <a:endParaRPr lang="ko-KR" altLang="en-US" sz="1100" b="1" spc="-150" dirty="0">
              <a:solidFill>
                <a:schemeClr val="bg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5F1F830-C66B-6918-56D3-7BBF88C3DE0A}"/>
              </a:ext>
            </a:extLst>
          </p:cNvPr>
          <p:cNvSpPr/>
          <p:nvPr/>
        </p:nvSpPr>
        <p:spPr>
          <a:xfrm>
            <a:off x="3786357" y="4353344"/>
            <a:ext cx="395844" cy="446283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FD9F7715-8E67-0DE7-5F0B-024B5744D805}"/>
              </a:ext>
            </a:extLst>
          </p:cNvPr>
          <p:cNvSpPr/>
          <p:nvPr/>
        </p:nvSpPr>
        <p:spPr>
          <a:xfrm>
            <a:off x="3790563" y="4151248"/>
            <a:ext cx="194889" cy="206899"/>
          </a:xfrm>
          <a:prstGeom prst="roundRect">
            <a:avLst>
              <a:gd name="adj" fmla="val 0"/>
            </a:avLst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pc="-150" dirty="0">
                <a:solidFill>
                  <a:schemeClr val="bg1"/>
                </a:solidFill>
              </a:rPr>
              <a:t>2</a:t>
            </a:r>
            <a:endParaRPr lang="ko-KR" altLang="en-US" sz="1100" b="1" spc="-150" dirty="0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2AD1501-0A72-8A91-06F7-3840D968657E}"/>
              </a:ext>
            </a:extLst>
          </p:cNvPr>
          <p:cNvSpPr/>
          <p:nvPr/>
        </p:nvSpPr>
        <p:spPr>
          <a:xfrm>
            <a:off x="634479" y="3311720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6CD2EE-3F9D-C4EC-BD93-58DD0B507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062" y="4323526"/>
            <a:ext cx="984178" cy="20583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667812-B17F-F7F4-1389-93F62264A274}"/>
              </a:ext>
            </a:extLst>
          </p:cNvPr>
          <p:cNvSpPr txBox="1"/>
          <p:nvPr/>
        </p:nvSpPr>
        <p:spPr>
          <a:xfrm>
            <a:off x="10609091" y="4716949"/>
            <a:ext cx="13208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0" dirty="0"/>
              <a:t>그림의 인공지능 스피커가 작동하는 과정을 순차적으로 나타내고자 합니다</a:t>
            </a:r>
            <a:r>
              <a:rPr lang="en-US" altLang="ko-KR" sz="1050" b="0" dirty="0"/>
              <a:t>.</a:t>
            </a:r>
            <a:endParaRPr lang="ko-KR" altLang="en-US" sz="105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9DAFF26-5ADA-8CF5-49D1-6955F7A33857}"/>
              </a:ext>
            </a:extLst>
          </p:cNvPr>
          <p:cNvSpPr/>
          <p:nvPr/>
        </p:nvSpPr>
        <p:spPr>
          <a:xfrm>
            <a:off x="4294368" y="3742632"/>
            <a:ext cx="4829534" cy="2110731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68A93A38-6BE8-BCAC-9E75-A638FA1A2240}"/>
              </a:ext>
            </a:extLst>
          </p:cNvPr>
          <p:cNvSpPr/>
          <p:nvPr/>
        </p:nvSpPr>
        <p:spPr>
          <a:xfrm>
            <a:off x="4207572" y="3707413"/>
            <a:ext cx="520055" cy="206899"/>
          </a:xfrm>
          <a:prstGeom prst="roundRect">
            <a:avLst>
              <a:gd name="adj" fmla="val 0"/>
            </a:avLst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pc="-150" dirty="0">
                <a:solidFill>
                  <a:schemeClr val="bg1"/>
                </a:solidFill>
              </a:rPr>
              <a:t>3</a:t>
            </a:r>
            <a:endParaRPr lang="ko-KR" altLang="en-US" sz="1100" b="1" spc="-150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0C3C1BD-50CE-4998-7480-CC7821EA8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101" y="3718521"/>
            <a:ext cx="2406340" cy="244057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D8A627B-3A4E-03C8-1617-255115394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5943" y="4006110"/>
            <a:ext cx="4686383" cy="1770411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6388F191-9DDB-C99E-C80A-E69B45D76B83}"/>
              </a:ext>
            </a:extLst>
          </p:cNvPr>
          <p:cNvGrpSpPr/>
          <p:nvPr/>
        </p:nvGrpSpPr>
        <p:grpSpPr>
          <a:xfrm flipH="1">
            <a:off x="4672088" y="6052339"/>
            <a:ext cx="594728" cy="161925"/>
            <a:chOff x="3790950" y="5691188"/>
            <a:chExt cx="594728" cy="161925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4DB7C4E-42B9-6133-972B-D58102239BC1}"/>
                </a:ext>
              </a:extLst>
            </p:cNvPr>
            <p:cNvSpPr/>
            <p:nvPr/>
          </p:nvSpPr>
          <p:spPr>
            <a:xfrm>
              <a:off x="3790950" y="5691188"/>
              <a:ext cx="161925" cy="161925"/>
            </a:xfrm>
            <a:prstGeom prst="ellipse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E8F2E097-EC8A-4F50-DC0C-C7FB8D683A7C}"/>
                </a:ext>
              </a:extLst>
            </p:cNvPr>
            <p:cNvSpPr/>
            <p:nvPr/>
          </p:nvSpPr>
          <p:spPr>
            <a:xfrm>
              <a:off x="4003840" y="5691188"/>
              <a:ext cx="161925" cy="1619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8000"/>
                </a:solidFill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4AB8C97-77F6-1FC5-C581-C12E70E6A90C}"/>
                </a:ext>
              </a:extLst>
            </p:cNvPr>
            <p:cNvSpPr/>
            <p:nvPr/>
          </p:nvSpPr>
          <p:spPr>
            <a:xfrm>
              <a:off x="4223753" y="5691188"/>
              <a:ext cx="161925" cy="1619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0B033CAB-6A5C-FA86-533D-65CA04529152}"/>
              </a:ext>
            </a:extLst>
          </p:cNvPr>
          <p:cNvSpPr/>
          <p:nvPr/>
        </p:nvSpPr>
        <p:spPr>
          <a:xfrm>
            <a:off x="415924" y="4345604"/>
            <a:ext cx="244647" cy="244647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/>
              <a:t>←</a:t>
            </a:r>
          </a:p>
        </p:txBody>
      </p:sp>
    </p:spTree>
    <p:extLst>
      <p:ext uri="{BB962C8B-B14F-4D97-AF65-F5344CB8AC3E}">
        <p14:creationId xmlns:p14="http://schemas.microsoft.com/office/powerpoint/2010/main" val="3558740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6">
            <a:extLst>
              <a:ext uri="{FF2B5EF4-FFF2-40B4-BE49-F238E27FC236}">
                <a16:creationId xmlns:a16="http://schemas.microsoft.com/office/drawing/2014/main" id="{AEFBD410-376A-8D33-4052-0E85680C6E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1285512"/>
              </p:ext>
            </p:extLst>
          </p:nvPr>
        </p:nvGraphicFramePr>
        <p:xfrm>
          <a:off x="179962" y="148923"/>
          <a:ext cx="913167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4414">
                  <a:extLst>
                    <a:ext uri="{9D8B030D-6E8A-4147-A177-3AD203B41FA5}">
                      <a16:colId xmlns:a16="http://schemas.microsoft.com/office/drawing/2014/main" val="3107982208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3737385313"/>
                    </a:ext>
                  </a:extLst>
                </a:gridCol>
                <a:gridCol w="1057836">
                  <a:extLst>
                    <a:ext uri="{9D8B030D-6E8A-4147-A177-3AD203B41FA5}">
                      <a16:colId xmlns:a16="http://schemas.microsoft.com/office/drawing/2014/main" val="956255299"/>
                    </a:ext>
                  </a:extLst>
                </a:gridCol>
                <a:gridCol w="2599764">
                  <a:extLst>
                    <a:ext uri="{9D8B030D-6E8A-4147-A177-3AD203B41FA5}">
                      <a16:colId xmlns:a16="http://schemas.microsoft.com/office/drawing/2014/main" val="1747890612"/>
                    </a:ext>
                  </a:extLst>
                </a:gridCol>
                <a:gridCol w="860612">
                  <a:extLst>
                    <a:ext uri="{9D8B030D-6E8A-4147-A177-3AD203B41FA5}">
                      <a16:colId xmlns:a16="http://schemas.microsoft.com/office/drawing/2014/main" val="1876610360"/>
                    </a:ext>
                  </a:extLst>
                </a:gridCol>
                <a:gridCol w="723452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</a:tblGrid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1. </a:t>
                      </a:r>
                      <a:r>
                        <a:rPr lang="ko-KR" altLang="en-US" sz="900" b="0" dirty="0"/>
                        <a:t>컴퓨팅 시스템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01-1. </a:t>
                      </a:r>
                      <a:r>
                        <a:rPr lang="ko-KR" altLang="en-US" sz="900" b="0" dirty="0"/>
                        <a:t>컴퓨팅 시스템의 구성과 작동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수업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[</a:t>
                      </a:r>
                      <a:r>
                        <a:rPr lang="ko-KR" altLang="en-US" sz="900" b="1" dirty="0"/>
                        <a:t>활동</a:t>
                      </a:r>
                      <a:r>
                        <a:rPr lang="en-US" altLang="ko-KR" sz="900" b="1" dirty="0"/>
                        <a:t>] </a:t>
                      </a:r>
                      <a:r>
                        <a:rPr lang="ko-KR" altLang="en-US" sz="900" b="1" dirty="0"/>
                        <a:t>컴퓨팅 시스템 알아보기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_____________.html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1/2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2B8BDC6-EE80-7398-2E19-EDA191D175D9}"/>
              </a:ext>
            </a:extLst>
          </p:cNvPr>
          <p:cNvSpPr/>
          <p:nvPr/>
        </p:nvSpPr>
        <p:spPr>
          <a:xfrm>
            <a:off x="756803" y="1188989"/>
            <a:ext cx="1503797" cy="338554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스스로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D62CD0-1EAF-8757-7E40-D5BE8BAA61BE}"/>
              </a:ext>
            </a:extLst>
          </p:cNvPr>
          <p:cNvSpPr txBox="1"/>
          <p:nvPr/>
        </p:nvSpPr>
        <p:spPr>
          <a:xfrm>
            <a:off x="2396222" y="1188989"/>
            <a:ext cx="2883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/>
              <a:t>컴퓨팅 시스템 알아보기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AC9FE5F-88D2-638C-F1A3-E5E30EE8CBA5}"/>
              </a:ext>
            </a:extLst>
          </p:cNvPr>
          <p:cNvSpPr/>
          <p:nvPr/>
        </p:nvSpPr>
        <p:spPr>
          <a:xfrm>
            <a:off x="858403" y="1685861"/>
            <a:ext cx="8319160" cy="612839"/>
          </a:xfrm>
          <a:prstGeom prst="roundRect">
            <a:avLst>
              <a:gd name="adj" fmla="val 12172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en-US" altLang="ko-KR" sz="1600" b="1" dirty="0">
                <a:solidFill>
                  <a:sysClr val="windowText" lastClr="000000"/>
                </a:solidFill>
              </a:rPr>
              <a:t>• </a:t>
            </a:r>
            <a:r>
              <a:rPr lang="ko-KR" altLang="en-US" sz="1600" b="1" dirty="0">
                <a:solidFill>
                  <a:sysClr val="windowText" lastClr="000000"/>
                </a:solidFill>
              </a:rPr>
              <a:t>개인용 컴퓨터의 저장 공간을 확인해 보고</a:t>
            </a:r>
            <a:r>
              <a:rPr lang="en-US" altLang="ko-KR" sz="1600" b="1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600" b="1" dirty="0">
                <a:solidFill>
                  <a:sysClr val="windowText" lastClr="000000"/>
                </a:solidFill>
              </a:rPr>
              <a:t>우리 주변의 컴퓨팅 시스템의 작동 원리를 분석해 보자</a:t>
            </a:r>
            <a:r>
              <a:rPr lang="en-US" altLang="ko-KR" sz="1600" b="1" dirty="0">
                <a:solidFill>
                  <a:sysClr val="windowText" lastClr="000000"/>
                </a:solidFill>
              </a:rPr>
              <a:t>.</a:t>
            </a:r>
          </a:p>
        </p:txBody>
      </p:sp>
      <p:graphicFrame>
        <p:nvGraphicFramePr>
          <p:cNvPr id="18" name="내용 개체 틀 6">
            <a:extLst>
              <a:ext uri="{FF2B5EF4-FFF2-40B4-BE49-F238E27FC236}">
                <a16:creationId xmlns:a16="http://schemas.microsoft.com/office/drawing/2014/main" id="{56470DA0-31DD-E9FD-9189-466C89D835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5618042"/>
              </p:ext>
            </p:extLst>
          </p:nvPr>
        </p:nvGraphicFramePr>
        <p:xfrm>
          <a:off x="9503922" y="954163"/>
          <a:ext cx="2478528" cy="27912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090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  <a:gridCol w="1977438">
                  <a:extLst>
                    <a:ext uri="{9D8B030D-6E8A-4147-A177-3AD203B41FA5}">
                      <a16:colId xmlns:a16="http://schemas.microsoft.com/office/drawing/2014/main" val="3538344493"/>
                    </a:ext>
                  </a:extLst>
                </a:gridCol>
              </a:tblGrid>
              <a:tr h="327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FF0000"/>
                          </a:solidFill>
                        </a:rPr>
                        <a:t>#1</a:t>
                      </a:r>
                      <a:endParaRPr lang="ko-KR" altLang="en-US" sz="9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/>
                        <a:t>클릭 시 레이어 팝업으로 정 중앙에 그림이 크게 나타나도록 함</a:t>
                      </a:r>
                      <a:r>
                        <a:rPr lang="en-US" altLang="ko-KR" sz="900" b="0" dirty="0"/>
                        <a:t>.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327768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5529455"/>
                  </a:ext>
                </a:extLst>
              </a:tr>
              <a:tr h="524429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  <a:tr h="524429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619872"/>
                  </a:ext>
                </a:extLst>
              </a:tr>
              <a:tr h="524429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2667504"/>
                  </a:ext>
                </a:extLst>
              </a:tr>
              <a:tr h="524429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5906940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C0E9E60E-441C-AB47-9135-332B8CBAC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338" y="1112712"/>
            <a:ext cx="1061962" cy="45720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C578E77-48BE-87B6-2493-C25106598D6F}"/>
              </a:ext>
            </a:extLst>
          </p:cNvPr>
          <p:cNvSpPr/>
          <p:nvPr/>
        </p:nvSpPr>
        <p:spPr>
          <a:xfrm>
            <a:off x="1090103" y="2514168"/>
            <a:ext cx="7625197" cy="3105582"/>
          </a:xfrm>
          <a:prstGeom prst="roundRect">
            <a:avLst>
              <a:gd name="adj" fmla="val 377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400" b="1" dirty="0">
                <a:solidFill>
                  <a:sysClr val="windowText" lastClr="000000"/>
                </a:solidFill>
              </a:rPr>
              <a:t>개인용 컴퓨터의 사양을 확인해 보자</a:t>
            </a:r>
            <a:r>
              <a:rPr lang="en-US" altLang="ko-KR" sz="1400" b="1" dirty="0">
                <a:solidFill>
                  <a:sysClr val="windowText" lastClr="000000"/>
                </a:solidFill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① 바탕화면에서 ‘내 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PC’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아이콘을 오른쪽 클릭하고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ysClr val="windowText" lastClr="000000"/>
                </a:solidFill>
              </a:rPr>
              <a:t>‘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속성’을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누른다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② 실행된 설정 창에서 ‘프로세서’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 ‘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설치된 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RAM’, </a:t>
            </a:r>
          </a:p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ysClr val="windowText" lastClr="000000"/>
                </a:solidFill>
              </a:rPr>
              <a:t>‘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시스템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종류’를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확인하여 자신의 중앙 처리 장치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기억 장치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운영 체제의 사양을 확인한다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400" dirty="0">
              <a:solidFill>
                <a:sysClr val="windowText" lastClr="00000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400" dirty="0">
              <a:solidFill>
                <a:sysClr val="windowText" lastClr="00000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400" dirty="0">
              <a:solidFill>
                <a:sysClr val="windowText" lastClr="000000"/>
              </a:solidFill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endParaRPr lang="en-US" altLang="ko-KR" sz="1400" b="1" dirty="0">
              <a:solidFill>
                <a:sysClr val="windowText" lastClr="000000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890ADD0-D6CB-2CE1-C5F2-F538DC044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810" y="2866890"/>
            <a:ext cx="3171175" cy="228289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5B47925-6476-0F1B-45AC-90AC6F122D3D}"/>
              </a:ext>
            </a:extLst>
          </p:cNvPr>
          <p:cNvSpPr/>
          <p:nvPr/>
        </p:nvSpPr>
        <p:spPr>
          <a:xfrm>
            <a:off x="5436143" y="2718357"/>
            <a:ext cx="242888" cy="208048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981298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6">
            <a:extLst>
              <a:ext uri="{FF2B5EF4-FFF2-40B4-BE49-F238E27FC236}">
                <a16:creationId xmlns:a16="http://schemas.microsoft.com/office/drawing/2014/main" id="{AEFBD410-376A-8D33-4052-0E85680C6E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957295"/>
              </p:ext>
            </p:extLst>
          </p:nvPr>
        </p:nvGraphicFramePr>
        <p:xfrm>
          <a:off x="179962" y="148923"/>
          <a:ext cx="913167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4414">
                  <a:extLst>
                    <a:ext uri="{9D8B030D-6E8A-4147-A177-3AD203B41FA5}">
                      <a16:colId xmlns:a16="http://schemas.microsoft.com/office/drawing/2014/main" val="3107982208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3737385313"/>
                    </a:ext>
                  </a:extLst>
                </a:gridCol>
                <a:gridCol w="1057836">
                  <a:extLst>
                    <a:ext uri="{9D8B030D-6E8A-4147-A177-3AD203B41FA5}">
                      <a16:colId xmlns:a16="http://schemas.microsoft.com/office/drawing/2014/main" val="956255299"/>
                    </a:ext>
                  </a:extLst>
                </a:gridCol>
                <a:gridCol w="2599764">
                  <a:extLst>
                    <a:ext uri="{9D8B030D-6E8A-4147-A177-3AD203B41FA5}">
                      <a16:colId xmlns:a16="http://schemas.microsoft.com/office/drawing/2014/main" val="1747890612"/>
                    </a:ext>
                  </a:extLst>
                </a:gridCol>
                <a:gridCol w="860612">
                  <a:extLst>
                    <a:ext uri="{9D8B030D-6E8A-4147-A177-3AD203B41FA5}">
                      <a16:colId xmlns:a16="http://schemas.microsoft.com/office/drawing/2014/main" val="1876610360"/>
                    </a:ext>
                  </a:extLst>
                </a:gridCol>
                <a:gridCol w="723452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</a:tblGrid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1. </a:t>
                      </a:r>
                      <a:r>
                        <a:rPr lang="ko-KR" altLang="en-US" sz="900" b="0" dirty="0"/>
                        <a:t>컴퓨팅 시스템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01-1. </a:t>
                      </a:r>
                      <a:r>
                        <a:rPr lang="ko-KR" altLang="en-US" sz="900" b="0" dirty="0"/>
                        <a:t>컴퓨팅 시스템의 구성과 작동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수업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[</a:t>
                      </a:r>
                      <a:r>
                        <a:rPr lang="ko-KR" altLang="en-US" sz="900" b="1" dirty="0"/>
                        <a:t>활동</a:t>
                      </a:r>
                      <a:r>
                        <a:rPr lang="en-US" altLang="ko-KR" sz="900" b="1" dirty="0"/>
                        <a:t>] </a:t>
                      </a:r>
                      <a:r>
                        <a:rPr lang="ko-KR" altLang="en-US" sz="900" b="1" dirty="0"/>
                        <a:t>컴퓨팅 시스템 알아보기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_____________.html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2/2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2B8BDC6-EE80-7398-2E19-EDA191D175D9}"/>
              </a:ext>
            </a:extLst>
          </p:cNvPr>
          <p:cNvSpPr/>
          <p:nvPr/>
        </p:nvSpPr>
        <p:spPr>
          <a:xfrm>
            <a:off x="756803" y="1188989"/>
            <a:ext cx="1503797" cy="338554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스스로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D62CD0-1EAF-8757-7E40-D5BE8BAA61BE}"/>
              </a:ext>
            </a:extLst>
          </p:cNvPr>
          <p:cNvSpPr txBox="1"/>
          <p:nvPr/>
        </p:nvSpPr>
        <p:spPr>
          <a:xfrm>
            <a:off x="2396222" y="1188989"/>
            <a:ext cx="2883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/>
              <a:t>컴퓨팅 시스템 알아보기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AC9FE5F-88D2-638C-F1A3-E5E30EE8CBA5}"/>
              </a:ext>
            </a:extLst>
          </p:cNvPr>
          <p:cNvSpPr/>
          <p:nvPr/>
        </p:nvSpPr>
        <p:spPr>
          <a:xfrm>
            <a:off x="858403" y="1685861"/>
            <a:ext cx="8319160" cy="612839"/>
          </a:xfrm>
          <a:prstGeom prst="roundRect">
            <a:avLst>
              <a:gd name="adj" fmla="val 12172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en-US" altLang="ko-KR" sz="1600" b="1" dirty="0">
                <a:solidFill>
                  <a:sysClr val="windowText" lastClr="000000"/>
                </a:solidFill>
              </a:rPr>
              <a:t>• </a:t>
            </a:r>
            <a:r>
              <a:rPr lang="ko-KR" altLang="en-US" sz="1600" b="1" dirty="0">
                <a:solidFill>
                  <a:sysClr val="windowText" lastClr="000000"/>
                </a:solidFill>
              </a:rPr>
              <a:t>개인용 컴퓨터의 저장 공간을 확인해 보고</a:t>
            </a:r>
            <a:r>
              <a:rPr lang="en-US" altLang="ko-KR" sz="1600" b="1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600" b="1" dirty="0">
                <a:solidFill>
                  <a:sysClr val="windowText" lastClr="000000"/>
                </a:solidFill>
              </a:rPr>
              <a:t>우리 주변의 컴퓨팅 시스템의 작동 원리를 분석해 보자</a:t>
            </a:r>
            <a:r>
              <a:rPr lang="en-US" altLang="ko-KR" sz="1600" b="1" dirty="0">
                <a:solidFill>
                  <a:sysClr val="windowText" lastClr="000000"/>
                </a:solidFill>
              </a:rPr>
              <a:t>.</a:t>
            </a:r>
          </a:p>
        </p:txBody>
      </p:sp>
      <p:graphicFrame>
        <p:nvGraphicFramePr>
          <p:cNvPr id="18" name="내용 개체 틀 6">
            <a:extLst>
              <a:ext uri="{FF2B5EF4-FFF2-40B4-BE49-F238E27FC236}">
                <a16:creationId xmlns:a16="http://schemas.microsoft.com/office/drawing/2014/main" id="{56470DA0-31DD-E9FD-9189-466C89D835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8063031"/>
              </p:ext>
            </p:extLst>
          </p:nvPr>
        </p:nvGraphicFramePr>
        <p:xfrm>
          <a:off x="9503922" y="954163"/>
          <a:ext cx="2478528" cy="33183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090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  <a:gridCol w="1977438">
                  <a:extLst>
                    <a:ext uri="{9D8B030D-6E8A-4147-A177-3AD203B41FA5}">
                      <a16:colId xmlns:a16="http://schemas.microsoft.com/office/drawing/2014/main" val="3538344493"/>
                    </a:ext>
                  </a:extLst>
                </a:gridCol>
              </a:tblGrid>
              <a:tr h="327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FF0000"/>
                          </a:solidFill>
                        </a:rPr>
                        <a:t>#1~3</a:t>
                      </a:r>
                      <a:endParaRPr lang="ko-KR" altLang="en-US" sz="9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/>
                        <a:t>클릭 시 타이틀이 해당 예시 답안으로 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327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#1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/>
                        <a:t>(</a:t>
                      </a:r>
                      <a:r>
                        <a:rPr lang="ko-KR" altLang="en-US" sz="900" b="0" dirty="0"/>
                        <a:t>예</a:t>
                      </a:r>
                      <a:r>
                        <a:rPr lang="en-US" altLang="ko-KR" sz="900" b="0" dirty="0"/>
                        <a:t>) </a:t>
                      </a:r>
                      <a:r>
                        <a:rPr lang="ko-KR" altLang="en-US" sz="900" b="0" dirty="0"/>
                        <a:t>노트북</a:t>
                      </a:r>
                      <a:r>
                        <a:rPr lang="en-US" altLang="ko-KR" sz="900" b="0" dirty="0"/>
                        <a:t>, </a:t>
                      </a:r>
                      <a:r>
                        <a:rPr lang="ko-KR" altLang="en-US" sz="900" b="0" dirty="0"/>
                        <a:t>프린터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5529455"/>
                  </a:ext>
                </a:extLst>
              </a:tr>
              <a:tr h="524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#2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/>
                        <a:t>(</a:t>
                      </a:r>
                      <a:r>
                        <a:rPr lang="ko-KR" altLang="en-US" sz="900" b="0" dirty="0"/>
                        <a:t>예</a:t>
                      </a:r>
                      <a:r>
                        <a:rPr lang="en-US" altLang="ko-KR" sz="900" b="0" dirty="0"/>
                        <a:t>) </a:t>
                      </a:r>
                      <a:r>
                        <a:rPr lang="ko-KR" altLang="en-US" sz="900" b="0" dirty="0"/>
                        <a:t>문서 출력</a:t>
                      </a:r>
                      <a:endParaRPr lang="en-US" altLang="ko-KR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  <a:tr h="524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#3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/>
                        <a:t>(</a:t>
                      </a:r>
                      <a:r>
                        <a:rPr lang="ko-KR" altLang="en-US" sz="900" b="0" dirty="0"/>
                        <a:t>예</a:t>
                      </a:r>
                      <a:r>
                        <a:rPr lang="en-US" altLang="ko-KR" sz="900" b="0" dirty="0"/>
                        <a:t>)  </a:t>
                      </a:r>
                      <a:r>
                        <a:rPr lang="ko-KR" altLang="en-US" sz="900" b="0" dirty="0"/>
                        <a:t>문서 작성 프로그램에서 문서 출력을 요청하면 운영 체제는 프린터가 사용 가능한 상태인지 확인하고</a:t>
                      </a:r>
                      <a:r>
                        <a:rPr lang="en-US" altLang="ko-KR" sz="900" b="0" dirty="0"/>
                        <a:t>, </a:t>
                      </a:r>
                      <a:r>
                        <a:rPr lang="ko-KR" altLang="en-US" sz="900" b="0" dirty="0"/>
                        <a:t>인쇄할 데이터를 전송하도록 지시한다</a:t>
                      </a:r>
                      <a:r>
                        <a:rPr lang="en-US" altLang="ko-KR" sz="900" b="0" dirty="0"/>
                        <a:t>. </a:t>
                      </a:r>
                      <a:r>
                        <a:rPr lang="ko-KR" altLang="en-US" sz="900" b="0" dirty="0"/>
                        <a:t>이때 중앙 처리 장치는 출력할 데이터를 프린터로 보내고</a:t>
                      </a:r>
                      <a:r>
                        <a:rPr lang="en-US" altLang="ko-KR" sz="900" b="0" dirty="0"/>
                        <a:t>, </a:t>
                      </a:r>
                      <a:r>
                        <a:rPr lang="ko-KR" altLang="en-US" sz="900" b="0" dirty="0"/>
                        <a:t>프린터는 받은 데이터를 인쇄한다</a:t>
                      </a:r>
                      <a:r>
                        <a:rPr lang="en-US" altLang="ko-KR" sz="900" b="0" dirty="0"/>
                        <a:t>.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619872"/>
                  </a:ext>
                </a:extLst>
              </a:tr>
              <a:tr h="524429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2667504"/>
                  </a:ext>
                </a:extLst>
              </a:tr>
              <a:tr h="524429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5906940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C0E9E60E-441C-AB47-9135-332B8CBAC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338" y="1112712"/>
            <a:ext cx="1061962" cy="45720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C578E77-48BE-87B6-2493-C25106598D6F}"/>
              </a:ext>
            </a:extLst>
          </p:cNvPr>
          <p:cNvSpPr/>
          <p:nvPr/>
        </p:nvSpPr>
        <p:spPr>
          <a:xfrm>
            <a:off x="1090103" y="2514168"/>
            <a:ext cx="7625197" cy="3105582"/>
          </a:xfrm>
          <a:prstGeom prst="roundRect">
            <a:avLst>
              <a:gd name="adj" fmla="val 377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en-US" altLang="ko-KR" sz="1400" b="1" dirty="0">
                <a:solidFill>
                  <a:sysClr val="windowText" lastClr="000000"/>
                </a:solidFill>
              </a:rPr>
              <a:t>2.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개인용 컴퓨터의 저장 공간을 확인해 보고</a:t>
            </a:r>
            <a:r>
              <a:rPr lang="en-US" altLang="ko-KR" sz="1400" b="1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우리 주변에 있는 컴퓨팅 시스템의 작동 원리를 분석해 보자</a:t>
            </a:r>
            <a:r>
              <a:rPr lang="en-US" altLang="ko-KR" sz="1400" b="1" dirty="0">
                <a:solidFill>
                  <a:sysClr val="windowText" lastClr="000000"/>
                </a:solidFill>
              </a:rPr>
              <a:t>.</a:t>
            </a:r>
          </a:p>
          <a:p>
            <a:pPr marL="342900" indent="-342900">
              <a:lnSpc>
                <a:spcPct val="130000"/>
              </a:lnSpc>
              <a:buAutoNum type="arabicPeriod"/>
            </a:pPr>
            <a:endParaRPr lang="en-US" altLang="ko-KR" sz="1400" b="1" dirty="0">
              <a:solidFill>
                <a:sysClr val="windowText" lastClr="000000"/>
              </a:solidFill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endParaRPr lang="en-US" altLang="ko-KR" sz="1400" b="1" dirty="0">
              <a:solidFill>
                <a:sysClr val="windowText" lastClr="000000"/>
              </a:solidFill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endParaRPr lang="en-US" altLang="ko-KR" sz="1400" b="1" dirty="0">
              <a:solidFill>
                <a:sysClr val="windowText" lastClr="000000"/>
              </a:solidFill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endParaRPr lang="en-US" altLang="ko-KR" sz="1400" b="1" dirty="0">
              <a:solidFill>
                <a:sysClr val="windowText" lastClr="000000"/>
              </a:solidFill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endParaRPr lang="en-US" altLang="ko-KR" sz="1400" b="1" dirty="0">
              <a:solidFill>
                <a:sysClr val="windowText" lastClr="000000"/>
              </a:solidFill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endParaRPr lang="en-US" altLang="ko-KR" sz="1400" dirty="0">
              <a:solidFill>
                <a:sysClr val="windowText" lastClr="00000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400" dirty="0">
              <a:solidFill>
                <a:sysClr val="windowText" lastClr="000000"/>
              </a:solidFill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endParaRPr lang="en-US" altLang="ko-KR" sz="1400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21B1615-A181-00EA-5778-DE8CE9F896F8}"/>
              </a:ext>
            </a:extLst>
          </p:cNvPr>
          <p:cNvSpPr/>
          <p:nvPr/>
        </p:nvSpPr>
        <p:spPr>
          <a:xfrm>
            <a:off x="1505906" y="3378438"/>
            <a:ext cx="2710494" cy="395056"/>
          </a:xfrm>
          <a:prstGeom prst="roundRect">
            <a:avLst>
              <a:gd name="adj" fmla="val 12172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b="1">
                <a:solidFill>
                  <a:sysClr val="windowText" lastClr="000000"/>
                </a:solidFill>
              </a:rPr>
              <a:t>컴퓨팅 시스템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252B98A-D3E1-FC78-7D37-9FB82FA9E6A3}"/>
              </a:ext>
            </a:extLst>
          </p:cNvPr>
          <p:cNvSpPr/>
          <p:nvPr/>
        </p:nvSpPr>
        <p:spPr>
          <a:xfrm>
            <a:off x="4349750" y="3378438"/>
            <a:ext cx="3956050" cy="395056"/>
          </a:xfrm>
          <a:prstGeom prst="roundRect">
            <a:avLst>
              <a:gd name="adj" fmla="val 12172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작업 내용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7BBE415-1BC3-934A-1FAB-0680467B0EA4}"/>
              </a:ext>
            </a:extLst>
          </p:cNvPr>
          <p:cNvSpPr/>
          <p:nvPr/>
        </p:nvSpPr>
        <p:spPr>
          <a:xfrm>
            <a:off x="1505906" y="3877877"/>
            <a:ext cx="6755444" cy="1193316"/>
          </a:xfrm>
          <a:prstGeom prst="roundRect">
            <a:avLst>
              <a:gd name="adj" fmla="val 12172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작동 원리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CC727FC-3803-BC79-C18D-972A2CFDC248}"/>
              </a:ext>
            </a:extLst>
          </p:cNvPr>
          <p:cNvSpPr/>
          <p:nvPr/>
        </p:nvSpPr>
        <p:spPr>
          <a:xfrm>
            <a:off x="1383582" y="3238174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410C853-0039-6776-AC1E-08017E823D07}"/>
              </a:ext>
            </a:extLst>
          </p:cNvPr>
          <p:cNvSpPr/>
          <p:nvPr/>
        </p:nvSpPr>
        <p:spPr>
          <a:xfrm>
            <a:off x="4299782" y="3238174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DA42F3B-4B55-1FEC-8D56-6944F6BF2A5C}"/>
              </a:ext>
            </a:extLst>
          </p:cNvPr>
          <p:cNvSpPr/>
          <p:nvPr/>
        </p:nvSpPr>
        <p:spPr>
          <a:xfrm>
            <a:off x="1422524" y="3773494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618917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6">
            <a:extLst>
              <a:ext uri="{FF2B5EF4-FFF2-40B4-BE49-F238E27FC236}">
                <a16:creationId xmlns:a16="http://schemas.microsoft.com/office/drawing/2014/main" id="{AEFBD410-376A-8D33-4052-0E85680C6E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4502535"/>
              </p:ext>
            </p:extLst>
          </p:nvPr>
        </p:nvGraphicFramePr>
        <p:xfrm>
          <a:off x="179962" y="148923"/>
          <a:ext cx="913167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4414">
                  <a:extLst>
                    <a:ext uri="{9D8B030D-6E8A-4147-A177-3AD203B41FA5}">
                      <a16:colId xmlns:a16="http://schemas.microsoft.com/office/drawing/2014/main" val="3107982208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3737385313"/>
                    </a:ext>
                  </a:extLst>
                </a:gridCol>
                <a:gridCol w="1057836">
                  <a:extLst>
                    <a:ext uri="{9D8B030D-6E8A-4147-A177-3AD203B41FA5}">
                      <a16:colId xmlns:a16="http://schemas.microsoft.com/office/drawing/2014/main" val="956255299"/>
                    </a:ext>
                  </a:extLst>
                </a:gridCol>
                <a:gridCol w="2599764">
                  <a:extLst>
                    <a:ext uri="{9D8B030D-6E8A-4147-A177-3AD203B41FA5}">
                      <a16:colId xmlns:a16="http://schemas.microsoft.com/office/drawing/2014/main" val="1747890612"/>
                    </a:ext>
                  </a:extLst>
                </a:gridCol>
                <a:gridCol w="860612">
                  <a:extLst>
                    <a:ext uri="{9D8B030D-6E8A-4147-A177-3AD203B41FA5}">
                      <a16:colId xmlns:a16="http://schemas.microsoft.com/office/drawing/2014/main" val="1876610360"/>
                    </a:ext>
                  </a:extLst>
                </a:gridCol>
                <a:gridCol w="723452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</a:tblGrid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1. </a:t>
                      </a:r>
                      <a:r>
                        <a:rPr lang="ko-KR" altLang="en-US" sz="900" b="0" dirty="0"/>
                        <a:t>컴퓨팅 시스템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01-1. </a:t>
                      </a:r>
                      <a:r>
                        <a:rPr lang="ko-KR" altLang="en-US" sz="900" b="0" dirty="0"/>
                        <a:t>컴퓨팅 시스템의 구성과 작동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수업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[</a:t>
                      </a:r>
                      <a:r>
                        <a:rPr lang="ko-KR" altLang="en-US" sz="900" b="1" dirty="0"/>
                        <a:t>활동</a:t>
                      </a:r>
                      <a:r>
                        <a:rPr lang="en-US" altLang="ko-KR" sz="900" b="1" dirty="0"/>
                        <a:t>] </a:t>
                      </a:r>
                      <a:r>
                        <a:rPr lang="ko-KR" altLang="en-US" sz="900" b="1" dirty="0"/>
                        <a:t>컴퓨팅 시스템 알아보기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_____________.html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1/1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2B8BDC6-EE80-7398-2E19-EDA191D175D9}"/>
              </a:ext>
            </a:extLst>
          </p:cNvPr>
          <p:cNvSpPr/>
          <p:nvPr/>
        </p:nvSpPr>
        <p:spPr>
          <a:xfrm>
            <a:off x="756803" y="1188989"/>
            <a:ext cx="2183247" cy="338554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학습 내용 요약정리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D62CD0-1EAF-8757-7E40-D5BE8BAA61BE}"/>
              </a:ext>
            </a:extLst>
          </p:cNvPr>
          <p:cNvSpPr txBox="1"/>
          <p:nvPr/>
        </p:nvSpPr>
        <p:spPr>
          <a:xfrm>
            <a:off x="2934496" y="1188989"/>
            <a:ext cx="3091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150" dirty="0"/>
              <a:t>01-1. </a:t>
            </a:r>
            <a:r>
              <a:rPr lang="ko-KR" altLang="en-US" sz="1600" b="1" spc="-150" dirty="0"/>
              <a:t>컴퓨팅 시스템의 구성과 작동</a:t>
            </a:r>
          </a:p>
        </p:txBody>
      </p:sp>
      <p:graphicFrame>
        <p:nvGraphicFramePr>
          <p:cNvPr id="18" name="내용 개체 틀 6">
            <a:extLst>
              <a:ext uri="{FF2B5EF4-FFF2-40B4-BE49-F238E27FC236}">
                <a16:creationId xmlns:a16="http://schemas.microsoft.com/office/drawing/2014/main" id="{56470DA0-31DD-E9FD-9189-466C89D8359C}"/>
              </a:ext>
            </a:extLst>
          </p:cNvPr>
          <p:cNvGraphicFramePr>
            <a:graphicFrameLocks/>
          </p:cNvGraphicFramePr>
          <p:nvPr/>
        </p:nvGraphicFramePr>
        <p:xfrm>
          <a:off x="9503922" y="954163"/>
          <a:ext cx="2478528" cy="27912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090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  <a:gridCol w="1977438">
                  <a:extLst>
                    <a:ext uri="{9D8B030D-6E8A-4147-A177-3AD203B41FA5}">
                      <a16:colId xmlns:a16="http://schemas.microsoft.com/office/drawing/2014/main" val="3538344493"/>
                    </a:ext>
                  </a:extLst>
                </a:gridCol>
              </a:tblGrid>
              <a:tr h="327768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/>
                        <a:t>소단원별 형성평가 이후 상</a:t>
                      </a:r>
                      <a:r>
                        <a:rPr lang="en-US" altLang="ko-KR" sz="900" b="0" dirty="0"/>
                        <a:t>, </a:t>
                      </a:r>
                      <a:r>
                        <a:rPr lang="ko-KR" altLang="en-US" sz="900" b="0" dirty="0"/>
                        <a:t>중</a:t>
                      </a:r>
                      <a:r>
                        <a:rPr lang="en-US" altLang="ko-KR" sz="900" b="0" dirty="0"/>
                        <a:t>, </a:t>
                      </a:r>
                      <a:r>
                        <a:rPr lang="ko-KR" altLang="en-US" sz="900" b="0" dirty="0"/>
                        <a:t>하 공통 콘텐츠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327768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5529455"/>
                  </a:ext>
                </a:extLst>
              </a:tr>
              <a:tr h="524429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  <a:tr h="524429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619872"/>
                  </a:ext>
                </a:extLst>
              </a:tr>
              <a:tr h="524429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2667504"/>
                  </a:ext>
                </a:extLst>
              </a:tr>
              <a:tr h="524429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5906940"/>
                  </a:ext>
                </a:extLst>
              </a:tr>
            </a:tbl>
          </a:graphicData>
        </a:graphic>
      </p:graphicFrame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8055499-AEFC-86D5-825A-5F810A6C48B4}"/>
              </a:ext>
            </a:extLst>
          </p:cNvPr>
          <p:cNvSpPr/>
          <p:nvPr/>
        </p:nvSpPr>
        <p:spPr>
          <a:xfrm>
            <a:off x="756803" y="1841500"/>
            <a:ext cx="8406247" cy="4025900"/>
          </a:xfrm>
          <a:prstGeom prst="roundRect">
            <a:avLst>
              <a:gd name="adj" fmla="val 531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marL="342900" indent="-342900">
              <a:lnSpc>
                <a:spcPct val="130000"/>
              </a:lnSpc>
              <a:buAutoNum type="arabicParenBoth"/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컴퓨팅 시스템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ysClr val="windowText" lastClr="000000"/>
                </a:solidFill>
              </a:rPr>
              <a:t>•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다양한 유형의 자료를 </a:t>
            </a:r>
            <a:r>
              <a:rPr lang="ko-KR" altLang="en-US" sz="1600" dirty="0" err="1">
                <a:solidFill>
                  <a:sysClr val="windowText" lastClr="000000"/>
                </a:solidFill>
              </a:rPr>
              <a:t>입력받아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 정해진 과정에 따라 처리하여 원하는 데이터를 만들고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그 결과를 저장하거나 출력할 수 있는 전자 장치 시스템</a:t>
            </a:r>
            <a:endParaRPr lang="en-US" altLang="ko-KR" sz="1600" dirty="0">
              <a:solidFill>
                <a:sysClr val="windowText" lastClr="00000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ysClr val="windowText" lastClr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b="1" dirty="0">
                <a:solidFill>
                  <a:sysClr val="windowText" lastClr="000000"/>
                </a:solidFill>
              </a:rPr>
              <a:t>(2) </a:t>
            </a:r>
            <a:r>
              <a:rPr lang="ko-KR" altLang="en-US" sz="1600" b="1" dirty="0">
                <a:solidFill>
                  <a:sysClr val="windowText" lastClr="000000"/>
                </a:solidFill>
              </a:rPr>
              <a:t>컴퓨팅 시스템의 구성 요소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ysClr val="windowText" lastClr="000000"/>
                </a:solidFill>
              </a:rPr>
              <a:t>•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하드웨어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: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입출력 장치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중앙 처리 장치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기억 장치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통신 장치</a:t>
            </a:r>
            <a:endParaRPr lang="en-US" altLang="ko-KR" sz="1600" dirty="0">
              <a:solidFill>
                <a:sysClr val="windowText" lastClr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ysClr val="windowText" lastClr="000000"/>
                </a:solidFill>
              </a:rPr>
              <a:t>•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소프트웨어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: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시스템 소프트웨어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응용 소프트웨어</a:t>
            </a:r>
            <a:endParaRPr lang="en-US" altLang="ko-KR" sz="1600" dirty="0">
              <a:solidFill>
                <a:sysClr val="windowText" lastClr="00000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ysClr val="windowText" lastClr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b="1" dirty="0">
                <a:solidFill>
                  <a:sysClr val="windowText" lastClr="000000"/>
                </a:solidFill>
              </a:rPr>
              <a:t>(3) </a:t>
            </a:r>
            <a:r>
              <a:rPr lang="ko-KR" altLang="en-US" sz="1600" b="1" dirty="0">
                <a:solidFill>
                  <a:sysClr val="windowText" lastClr="000000"/>
                </a:solidFill>
              </a:rPr>
              <a:t>컴퓨팅 시스템의 작동 원리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ysClr val="windowText" lastClr="000000"/>
                </a:solidFill>
              </a:rPr>
              <a:t>•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컴퓨팅 시스템은 하드웨어와 소프트웨어가 상호 작용하여 사용자가 원하는 일을 처리</a:t>
            </a:r>
            <a:endParaRPr lang="en-US" altLang="ko-KR" sz="1600" dirty="0">
              <a:solidFill>
                <a:sysClr val="windowText" lastClr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ysClr val="windowText" lastClr="000000"/>
                </a:solidFill>
              </a:rPr>
              <a:t>•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소프트웨어는 필요한 작업을 처리하기 위해 하드웨어로 작업을 지시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ysClr val="windowText" lastClr="000000"/>
                </a:solidFill>
              </a:rPr>
              <a:t> 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중앙 처리 장치는 프로그램이 실행되는 동안 명령을 처리하여 하드웨어의 작동을 제어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372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35B725C-1590-60FA-0621-A93B06A7E5F5}"/>
              </a:ext>
            </a:extLst>
          </p:cNvPr>
          <p:cNvSpPr/>
          <p:nvPr/>
        </p:nvSpPr>
        <p:spPr>
          <a:xfrm>
            <a:off x="1805151" y="3797330"/>
            <a:ext cx="6265556" cy="1489842"/>
          </a:xfrm>
          <a:prstGeom prst="roundRect">
            <a:avLst>
              <a:gd name="adj" fmla="val 6413"/>
            </a:avLst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2" name="내용 개체 틀 6">
            <a:extLst>
              <a:ext uri="{FF2B5EF4-FFF2-40B4-BE49-F238E27FC236}">
                <a16:creationId xmlns:a16="http://schemas.microsoft.com/office/drawing/2014/main" id="{AEFBD410-376A-8D33-4052-0E85680C6E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3499109"/>
              </p:ext>
            </p:extLst>
          </p:nvPr>
        </p:nvGraphicFramePr>
        <p:xfrm>
          <a:off x="179962" y="148923"/>
          <a:ext cx="913167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4414">
                  <a:extLst>
                    <a:ext uri="{9D8B030D-6E8A-4147-A177-3AD203B41FA5}">
                      <a16:colId xmlns:a16="http://schemas.microsoft.com/office/drawing/2014/main" val="3107982208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3737385313"/>
                    </a:ext>
                  </a:extLst>
                </a:gridCol>
                <a:gridCol w="1057836">
                  <a:extLst>
                    <a:ext uri="{9D8B030D-6E8A-4147-A177-3AD203B41FA5}">
                      <a16:colId xmlns:a16="http://schemas.microsoft.com/office/drawing/2014/main" val="956255299"/>
                    </a:ext>
                  </a:extLst>
                </a:gridCol>
                <a:gridCol w="2599764">
                  <a:extLst>
                    <a:ext uri="{9D8B030D-6E8A-4147-A177-3AD203B41FA5}">
                      <a16:colId xmlns:a16="http://schemas.microsoft.com/office/drawing/2014/main" val="1747890612"/>
                    </a:ext>
                  </a:extLst>
                </a:gridCol>
                <a:gridCol w="860612">
                  <a:extLst>
                    <a:ext uri="{9D8B030D-6E8A-4147-A177-3AD203B41FA5}">
                      <a16:colId xmlns:a16="http://schemas.microsoft.com/office/drawing/2014/main" val="1876610360"/>
                    </a:ext>
                  </a:extLst>
                </a:gridCol>
                <a:gridCol w="723452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</a:tblGrid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1. </a:t>
                      </a:r>
                      <a:r>
                        <a:rPr lang="ko-KR" altLang="en-US" sz="900" b="0" dirty="0"/>
                        <a:t>컴퓨팅 시스템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01. </a:t>
                      </a:r>
                      <a:r>
                        <a:rPr lang="ko-KR" altLang="en-US" sz="900" b="0" dirty="0" err="1"/>
                        <a:t>중단원</a:t>
                      </a:r>
                      <a:r>
                        <a:rPr lang="ko-KR" altLang="en-US" sz="900" b="0" dirty="0"/>
                        <a:t> 정리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평가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/>
                        <a:t>배운 내용 정리하기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_____________.html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1/1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2B8BDC6-EE80-7398-2E19-EDA191D175D9}"/>
              </a:ext>
            </a:extLst>
          </p:cNvPr>
          <p:cNvSpPr/>
          <p:nvPr/>
        </p:nvSpPr>
        <p:spPr>
          <a:xfrm>
            <a:off x="756803" y="1188989"/>
            <a:ext cx="2183247" cy="338554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배운 내용 정리하기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D62CD0-1EAF-8757-7E40-D5BE8BAA61BE}"/>
              </a:ext>
            </a:extLst>
          </p:cNvPr>
          <p:cNvSpPr txBox="1"/>
          <p:nvPr/>
        </p:nvSpPr>
        <p:spPr>
          <a:xfrm>
            <a:off x="2934496" y="1188989"/>
            <a:ext cx="3091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150" dirty="0"/>
              <a:t>01. </a:t>
            </a:r>
            <a:r>
              <a:rPr lang="ko-KR" altLang="en-US" sz="1600" b="1" spc="-150" dirty="0"/>
              <a:t>컴퓨팅 시스템과 운영 체제</a:t>
            </a:r>
          </a:p>
        </p:txBody>
      </p:sp>
      <p:graphicFrame>
        <p:nvGraphicFramePr>
          <p:cNvPr id="18" name="내용 개체 틀 6">
            <a:extLst>
              <a:ext uri="{FF2B5EF4-FFF2-40B4-BE49-F238E27FC236}">
                <a16:creationId xmlns:a16="http://schemas.microsoft.com/office/drawing/2014/main" id="{56470DA0-31DD-E9FD-9189-466C89D835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9211078"/>
              </p:ext>
            </p:extLst>
          </p:nvPr>
        </p:nvGraphicFramePr>
        <p:xfrm>
          <a:off x="9503922" y="954163"/>
          <a:ext cx="2478528" cy="33778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090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  <a:gridCol w="1977438">
                  <a:extLst>
                    <a:ext uri="{9D8B030D-6E8A-4147-A177-3AD203B41FA5}">
                      <a16:colId xmlns:a16="http://schemas.microsoft.com/office/drawing/2014/main" val="3538344493"/>
                    </a:ext>
                  </a:extLst>
                </a:gridCol>
              </a:tblGrid>
              <a:tr h="327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FF0000"/>
                          </a:solidFill>
                        </a:rPr>
                        <a:t>#1</a:t>
                      </a:r>
                      <a:endParaRPr lang="ko-KR" altLang="en-US" sz="9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/>
                        <a:t>X</a:t>
                      </a:r>
                    </a:p>
                    <a:p>
                      <a:pPr algn="l" latinLnBrk="1"/>
                      <a:endParaRPr lang="en-US" altLang="ko-KR" sz="900" b="0" dirty="0"/>
                    </a:p>
                    <a:p>
                      <a:pPr algn="l" latinLnBrk="1"/>
                      <a:endParaRPr lang="en-US" altLang="ko-KR" sz="900" b="0" dirty="0"/>
                    </a:p>
                    <a:p>
                      <a:pPr algn="l" latinLnBrk="1"/>
                      <a:r>
                        <a:rPr lang="en-US" altLang="ko-KR" sz="900" b="1" dirty="0"/>
                        <a:t>&lt;1</a:t>
                      </a:r>
                      <a:r>
                        <a:rPr lang="ko-KR" altLang="en-US" sz="900" b="1" dirty="0"/>
                        <a:t>회에 한하여 오답일 경우</a:t>
                      </a:r>
                      <a:r>
                        <a:rPr lang="en-US" altLang="ko-KR" sz="900" b="1" dirty="0"/>
                        <a:t>&gt;</a:t>
                      </a:r>
                    </a:p>
                    <a:p>
                      <a:pPr algn="l" latinLnBrk="1"/>
                      <a:r>
                        <a:rPr lang="en-US" altLang="ko-KR" sz="900" b="1" dirty="0"/>
                        <a:t>‘</a:t>
                      </a:r>
                      <a:r>
                        <a:rPr lang="ko-KR" altLang="en-US" sz="900" b="1" dirty="0"/>
                        <a:t>다시 생각해 보세요</a:t>
                      </a:r>
                      <a:r>
                        <a:rPr lang="en-US" altLang="ko-KR" sz="900" b="1" dirty="0"/>
                        <a:t>.’ </a:t>
                      </a:r>
                      <a:r>
                        <a:rPr lang="ko-KR" altLang="en-US" sz="900" b="1" dirty="0"/>
                        <a:t>레이어 팝업 등장</a:t>
                      </a:r>
                      <a:endParaRPr lang="en-US" altLang="ko-KR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327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#2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/>
                        <a:t>정답 노출 시 해당하는 정답 근처에서 함께 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5529455"/>
                  </a:ext>
                </a:extLst>
              </a:tr>
              <a:tr h="524429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  <a:tr h="524429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619872"/>
                  </a:ext>
                </a:extLst>
              </a:tr>
              <a:tr h="524429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2667504"/>
                  </a:ext>
                </a:extLst>
              </a:tr>
              <a:tr h="524429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/>
                        <a:t>※ </a:t>
                      </a:r>
                      <a:r>
                        <a:rPr lang="ko-KR" altLang="en-US" sz="900" b="0" dirty="0"/>
                        <a:t>견본 페이지임</a:t>
                      </a:r>
                      <a:r>
                        <a:rPr lang="en-US" altLang="ko-KR" sz="900" b="0" dirty="0"/>
                        <a:t>.</a:t>
                      </a:r>
                    </a:p>
                    <a:p>
                      <a:pPr algn="l" latinLnBrk="1"/>
                      <a:r>
                        <a:rPr lang="ko-KR" altLang="en-US" sz="900" b="0" dirty="0"/>
                        <a:t>해당 문항은 개략적으로 </a:t>
                      </a:r>
                      <a:r>
                        <a:rPr lang="en-US" altLang="ko-KR" sz="900" b="0" dirty="0"/>
                        <a:t>5~8</a:t>
                      </a:r>
                      <a:r>
                        <a:rPr lang="ko-KR" altLang="en-US" sz="900" b="0" dirty="0"/>
                        <a:t>문항 안쪽</a:t>
                      </a:r>
                      <a:endParaRPr lang="en-US" altLang="ko-KR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5906940"/>
                  </a:ext>
                </a:extLst>
              </a:tr>
            </a:tbl>
          </a:graphicData>
        </a:graphic>
      </p:graphicFrame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3B51F87-78F6-1010-EEB9-27F5C850ACDB}"/>
              </a:ext>
            </a:extLst>
          </p:cNvPr>
          <p:cNvSpPr/>
          <p:nvPr/>
        </p:nvSpPr>
        <p:spPr>
          <a:xfrm>
            <a:off x="858403" y="1685862"/>
            <a:ext cx="8319160" cy="338554"/>
          </a:xfrm>
          <a:prstGeom prst="roundRect">
            <a:avLst>
              <a:gd name="adj" fmla="val 12172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en-US" altLang="ko-KR" sz="1600" b="1" dirty="0">
                <a:solidFill>
                  <a:sysClr val="windowText" lastClr="000000"/>
                </a:solidFill>
              </a:rPr>
              <a:t>• </a:t>
            </a:r>
            <a:r>
              <a:rPr lang="ko-KR" altLang="en-US" sz="1600" b="1" dirty="0">
                <a:solidFill>
                  <a:sysClr val="windowText" lastClr="000000"/>
                </a:solidFill>
              </a:rPr>
              <a:t>질문에 대해 알맞은 답을 </a:t>
            </a:r>
            <a:r>
              <a:rPr lang="en-US" altLang="ko-KR" sz="1600" b="1" dirty="0">
                <a:solidFill>
                  <a:sysClr val="windowText" lastClr="000000"/>
                </a:solidFill>
              </a:rPr>
              <a:t>‘</a:t>
            </a:r>
            <a:r>
              <a:rPr lang="ko-KR" altLang="en-US" sz="1600" b="1" dirty="0">
                <a:solidFill>
                  <a:sysClr val="windowText" lastClr="000000"/>
                </a:solidFill>
              </a:rPr>
              <a:t>○</a:t>
            </a:r>
            <a:r>
              <a:rPr lang="en-US" altLang="ko-KR" sz="1600" b="1" dirty="0">
                <a:solidFill>
                  <a:sysClr val="windowText" lastClr="000000"/>
                </a:solidFill>
              </a:rPr>
              <a:t>’ </a:t>
            </a:r>
            <a:r>
              <a:rPr lang="ko-KR" altLang="en-US" sz="1600" b="1" dirty="0">
                <a:solidFill>
                  <a:sysClr val="windowText" lastClr="000000"/>
                </a:solidFill>
              </a:rPr>
              <a:t>또는 </a:t>
            </a:r>
            <a:r>
              <a:rPr lang="en-US" altLang="ko-KR" sz="1600" b="1" dirty="0">
                <a:solidFill>
                  <a:sysClr val="windowText" lastClr="000000"/>
                </a:solidFill>
              </a:rPr>
              <a:t>‘×’</a:t>
            </a:r>
            <a:r>
              <a:rPr lang="ko-KR" altLang="en-US" sz="1600" b="1" dirty="0">
                <a:solidFill>
                  <a:sysClr val="windowText" lastClr="000000"/>
                </a:solidFill>
              </a:rPr>
              <a:t>로 표시해 보자</a:t>
            </a:r>
            <a:r>
              <a:rPr lang="en-US" altLang="ko-KR" sz="1600" b="1" dirty="0">
                <a:solidFill>
                  <a:sysClr val="windowText" lastClr="000000"/>
                </a:solidFill>
              </a:rPr>
              <a:t>.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3BEF818-ED58-5123-1DD5-A172E3D5028D}"/>
              </a:ext>
            </a:extLst>
          </p:cNvPr>
          <p:cNvSpPr/>
          <p:nvPr/>
        </p:nvSpPr>
        <p:spPr>
          <a:xfrm>
            <a:off x="1088457" y="2182735"/>
            <a:ext cx="7859052" cy="1283470"/>
          </a:xfrm>
          <a:prstGeom prst="roundRect">
            <a:avLst>
              <a:gd name="adj" fmla="val 531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2000" dirty="0">
                <a:solidFill>
                  <a:sysClr val="windowText" lastClr="000000"/>
                </a:solidFill>
              </a:rPr>
              <a:t>중앙 처리 장치는 </a:t>
            </a:r>
            <a:r>
              <a:rPr lang="ko-KR" altLang="en-US" sz="2000" dirty="0" err="1">
                <a:solidFill>
                  <a:sysClr val="windowText" lastClr="000000"/>
                </a:solidFill>
              </a:rPr>
              <a:t>주기억</a:t>
            </a:r>
            <a:r>
              <a:rPr lang="ko-KR" altLang="en-US" sz="2000" dirty="0">
                <a:solidFill>
                  <a:sysClr val="windowText" lastClr="000000"/>
                </a:solidFill>
              </a:rPr>
              <a:t> 장치와 보조 기억 장치로 구별할 수 있다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BA46F7F-1236-B873-506F-6D8901A889E8}"/>
              </a:ext>
            </a:extLst>
          </p:cNvPr>
          <p:cNvGrpSpPr/>
          <p:nvPr/>
        </p:nvGrpSpPr>
        <p:grpSpPr>
          <a:xfrm>
            <a:off x="1963824" y="3809890"/>
            <a:ext cx="2781977" cy="1464723"/>
            <a:chOff x="1088457" y="3809890"/>
            <a:chExt cx="2781977" cy="1464723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03407D8-1A99-F506-8779-B8E25BD5BE95}"/>
                </a:ext>
              </a:extLst>
            </p:cNvPr>
            <p:cNvSpPr/>
            <p:nvPr/>
          </p:nvSpPr>
          <p:spPr>
            <a:xfrm>
              <a:off x="1088457" y="3809890"/>
              <a:ext cx="2781977" cy="1464723"/>
            </a:xfrm>
            <a:prstGeom prst="roundRect">
              <a:avLst>
                <a:gd name="adj" fmla="val 5315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>
                <a:lnSpc>
                  <a:spcPct val="130000"/>
                </a:lnSpc>
              </a:pPr>
              <a:endParaRPr lang="en-US" altLang="ko-KR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원형: 비어 있음 14">
              <a:extLst>
                <a:ext uri="{FF2B5EF4-FFF2-40B4-BE49-F238E27FC236}">
                  <a16:creationId xmlns:a16="http://schemas.microsoft.com/office/drawing/2014/main" id="{549571F5-A7C4-B603-F037-D0FF0571F6E3}"/>
                </a:ext>
              </a:extLst>
            </p:cNvPr>
            <p:cNvSpPr/>
            <p:nvPr/>
          </p:nvSpPr>
          <p:spPr>
            <a:xfrm>
              <a:off x="1939159" y="4042808"/>
              <a:ext cx="1072055" cy="1072055"/>
            </a:xfrm>
            <a:prstGeom prst="don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2EBBC8E-671C-406C-D5F8-67DC06A4782B}"/>
              </a:ext>
            </a:extLst>
          </p:cNvPr>
          <p:cNvGrpSpPr/>
          <p:nvPr/>
        </p:nvGrpSpPr>
        <p:grpSpPr>
          <a:xfrm>
            <a:off x="5140575" y="3797330"/>
            <a:ext cx="2781977" cy="1489841"/>
            <a:chOff x="4265208" y="3797330"/>
            <a:chExt cx="2781977" cy="1489841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10A6D951-9368-D09C-CFE6-AE0D70C3DA16}"/>
                </a:ext>
              </a:extLst>
            </p:cNvPr>
            <p:cNvSpPr/>
            <p:nvPr/>
          </p:nvSpPr>
          <p:spPr>
            <a:xfrm>
              <a:off x="4265208" y="3809890"/>
              <a:ext cx="2781977" cy="1464723"/>
            </a:xfrm>
            <a:prstGeom prst="roundRect">
              <a:avLst>
                <a:gd name="adj" fmla="val 5315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>
                <a:lnSpc>
                  <a:spcPct val="130000"/>
                </a:lnSpc>
              </a:pPr>
              <a:endParaRPr lang="en-US" altLang="ko-KR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곱하기 기호 15">
              <a:extLst>
                <a:ext uri="{FF2B5EF4-FFF2-40B4-BE49-F238E27FC236}">
                  <a16:creationId xmlns:a16="http://schemas.microsoft.com/office/drawing/2014/main" id="{2E40D09B-F66C-DB7C-E4EC-E14F106934FB}"/>
                </a:ext>
              </a:extLst>
            </p:cNvPr>
            <p:cNvSpPr/>
            <p:nvPr/>
          </p:nvSpPr>
          <p:spPr>
            <a:xfrm>
              <a:off x="4911275" y="3797330"/>
              <a:ext cx="1489841" cy="1489841"/>
            </a:xfrm>
            <a:prstGeom prst="mathMultiply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5CB5B6F-BE50-49CE-F9F7-1C057A2965DF}"/>
              </a:ext>
            </a:extLst>
          </p:cNvPr>
          <p:cNvSpPr/>
          <p:nvPr/>
        </p:nvSpPr>
        <p:spPr>
          <a:xfrm>
            <a:off x="7696246" y="5618298"/>
            <a:ext cx="1108796" cy="393062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pc="-150" dirty="0">
                <a:solidFill>
                  <a:schemeClr val="bg1"/>
                </a:solidFill>
              </a:rPr>
              <a:t>정답 확인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36D845B-7203-9371-B091-9967EB9B34E7}"/>
              </a:ext>
            </a:extLst>
          </p:cNvPr>
          <p:cNvSpPr/>
          <p:nvPr/>
        </p:nvSpPr>
        <p:spPr>
          <a:xfrm>
            <a:off x="7573922" y="5495974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50CB880-E3AC-0C04-99A4-0D738FAEF4E1}"/>
              </a:ext>
            </a:extLst>
          </p:cNvPr>
          <p:cNvSpPr/>
          <p:nvPr/>
        </p:nvSpPr>
        <p:spPr>
          <a:xfrm>
            <a:off x="1644114" y="3653945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32E260C-B540-81E8-3361-8227C2EA456B}"/>
              </a:ext>
            </a:extLst>
          </p:cNvPr>
          <p:cNvSpPr/>
          <p:nvPr/>
        </p:nvSpPr>
        <p:spPr>
          <a:xfrm>
            <a:off x="7270403" y="3196571"/>
            <a:ext cx="1860550" cy="107919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기억 장치는 </a:t>
            </a:r>
            <a:r>
              <a:rPr lang="ko-KR" altLang="en-US" sz="1100" dirty="0" err="1">
                <a:solidFill>
                  <a:schemeClr val="tx1"/>
                </a:solidFill>
              </a:rPr>
              <a:t>주기억</a:t>
            </a:r>
            <a:r>
              <a:rPr lang="ko-KR" altLang="en-US" sz="1100" dirty="0">
                <a:solidFill>
                  <a:schemeClr val="tx1"/>
                </a:solidFill>
              </a:rPr>
              <a:t> 장치와 보조 기억 장치로 구별할 수 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E37A8A5-0420-2398-C8AF-69897682C160}"/>
              </a:ext>
            </a:extLst>
          </p:cNvPr>
          <p:cNvSpPr/>
          <p:nvPr/>
        </p:nvSpPr>
        <p:spPr>
          <a:xfrm>
            <a:off x="7412883" y="3210020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AFABBDE-9B09-8CD1-E67B-E38D7E06FA12}"/>
              </a:ext>
            </a:extLst>
          </p:cNvPr>
          <p:cNvSpPr/>
          <p:nvPr/>
        </p:nvSpPr>
        <p:spPr>
          <a:xfrm>
            <a:off x="7254071" y="3104155"/>
            <a:ext cx="1923492" cy="1283470"/>
          </a:xfrm>
          <a:prstGeom prst="roundRect">
            <a:avLst>
              <a:gd name="adj" fmla="val 6413"/>
            </a:avLst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504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35B725C-1590-60FA-0621-A93B06A7E5F5}"/>
              </a:ext>
            </a:extLst>
          </p:cNvPr>
          <p:cNvSpPr/>
          <p:nvPr/>
        </p:nvSpPr>
        <p:spPr>
          <a:xfrm>
            <a:off x="1805151" y="3502052"/>
            <a:ext cx="6265556" cy="980301"/>
          </a:xfrm>
          <a:prstGeom prst="roundRect">
            <a:avLst>
              <a:gd name="adj" fmla="val 6413"/>
            </a:avLst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2" name="내용 개체 틀 6">
            <a:extLst>
              <a:ext uri="{FF2B5EF4-FFF2-40B4-BE49-F238E27FC236}">
                <a16:creationId xmlns:a16="http://schemas.microsoft.com/office/drawing/2014/main" id="{AEFBD410-376A-8D33-4052-0E85680C6E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5707396"/>
              </p:ext>
            </p:extLst>
          </p:nvPr>
        </p:nvGraphicFramePr>
        <p:xfrm>
          <a:off x="179962" y="148923"/>
          <a:ext cx="913167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4414">
                  <a:extLst>
                    <a:ext uri="{9D8B030D-6E8A-4147-A177-3AD203B41FA5}">
                      <a16:colId xmlns:a16="http://schemas.microsoft.com/office/drawing/2014/main" val="3107982208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3737385313"/>
                    </a:ext>
                  </a:extLst>
                </a:gridCol>
                <a:gridCol w="1057836">
                  <a:extLst>
                    <a:ext uri="{9D8B030D-6E8A-4147-A177-3AD203B41FA5}">
                      <a16:colId xmlns:a16="http://schemas.microsoft.com/office/drawing/2014/main" val="956255299"/>
                    </a:ext>
                  </a:extLst>
                </a:gridCol>
                <a:gridCol w="2599764">
                  <a:extLst>
                    <a:ext uri="{9D8B030D-6E8A-4147-A177-3AD203B41FA5}">
                      <a16:colId xmlns:a16="http://schemas.microsoft.com/office/drawing/2014/main" val="1747890612"/>
                    </a:ext>
                  </a:extLst>
                </a:gridCol>
                <a:gridCol w="860612">
                  <a:extLst>
                    <a:ext uri="{9D8B030D-6E8A-4147-A177-3AD203B41FA5}">
                      <a16:colId xmlns:a16="http://schemas.microsoft.com/office/drawing/2014/main" val="1876610360"/>
                    </a:ext>
                  </a:extLst>
                </a:gridCol>
                <a:gridCol w="723452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</a:tblGrid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1. </a:t>
                      </a:r>
                      <a:r>
                        <a:rPr lang="ko-KR" altLang="en-US" sz="900" b="0" dirty="0"/>
                        <a:t>컴퓨팅 시스템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02. </a:t>
                      </a:r>
                      <a:r>
                        <a:rPr lang="ko-KR" altLang="en-US" sz="900" b="0" dirty="0" err="1"/>
                        <a:t>중단원</a:t>
                      </a:r>
                      <a:r>
                        <a:rPr lang="ko-KR" altLang="en-US" sz="900" b="0" dirty="0"/>
                        <a:t> 정리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평가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/>
                        <a:t>배운 내용 정리하기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_____________.html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1/1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2B8BDC6-EE80-7398-2E19-EDA191D175D9}"/>
              </a:ext>
            </a:extLst>
          </p:cNvPr>
          <p:cNvSpPr/>
          <p:nvPr/>
        </p:nvSpPr>
        <p:spPr>
          <a:xfrm>
            <a:off x="756803" y="1188989"/>
            <a:ext cx="2183247" cy="338554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배운 내용 정리하기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D62CD0-1EAF-8757-7E40-D5BE8BAA61BE}"/>
              </a:ext>
            </a:extLst>
          </p:cNvPr>
          <p:cNvSpPr txBox="1"/>
          <p:nvPr/>
        </p:nvSpPr>
        <p:spPr>
          <a:xfrm>
            <a:off x="2934496" y="1188989"/>
            <a:ext cx="3091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150" dirty="0"/>
              <a:t>01. </a:t>
            </a:r>
            <a:r>
              <a:rPr lang="ko-KR" altLang="en-US" sz="1600" b="1" spc="-150" dirty="0"/>
              <a:t>컴퓨팅 시스템과 운영 체제</a:t>
            </a:r>
          </a:p>
        </p:txBody>
      </p:sp>
      <p:graphicFrame>
        <p:nvGraphicFramePr>
          <p:cNvPr id="18" name="내용 개체 틀 6">
            <a:extLst>
              <a:ext uri="{FF2B5EF4-FFF2-40B4-BE49-F238E27FC236}">
                <a16:creationId xmlns:a16="http://schemas.microsoft.com/office/drawing/2014/main" id="{56470DA0-31DD-E9FD-9189-466C89D835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281201"/>
              </p:ext>
            </p:extLst>
          </p:nvPr>
        </p:nvGraphicFramePr>
        <p:xfrm>
          <a:off x="9503922" y="954163"/>
          <a:ext cx="2478528" cy="38885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090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  <a:gridCol w="1977438">
                  <a:extLst>
                    <a:ext uri="{9D8B030D-6E8A-4147-A177-3AD203B41FA5}">
                      <a16:colId xmlns:a16="http://schemas.microsoft.com/office/drawing/2014/main" val="3538344493"/>
                    </a:ext>
                  </a:extLst>
                </a:gridCol>
              </a:tblGrid>
              <a:tr h="327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FF0000"/>
                          </a:solidFill>
                        </a:rPr>
                        <a:t>#1</a:t>
                      </a:r>
                      <a:endParaRPr lang="ko-KR" altLang="en-US" sz="9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1" dirty="0"/>
                        <a:t>클릭 시 보기 </a:t>
                      </a:r>
                      <a:r>
                        <a:rPr lang="en-US" altLang="ko-KR" sz="900" b="1" dirty="0"/>
                        <a:t>3</a:t>
                      </a:r>
                      <a:r>
                        <a:rPr lang="ko-KR" altLang="en-US" sz="900" b="1" dirty="0"/>
                        <a:t>개 중 </a:t>
                      </a:r>
                      <a:r>
                        <a:rPr lang="ko-KR" altLang="en-US" sz="900" b="1" dirty="0" err="1"/>
                        <a:t>택</a:t>
                      </a:r>
                      <a:r>
                        <a:rPr lang="ko-KR" altLang="en-US" sz="900" b="1" dirty="0"/>
                        <a:t> </a:t>
                      </a:r>
                      <a:r>
                        <a:rPr lang="en-US" altLang="ko-KR" sz="900" b="1" dirty="0"/>
                        <a:t>1, </a:t>
                      </a:r>
                    </a:p>
                    <a:p>
                      <a:pPr algn="l" latinLnBrk="1"/>
                      <a:r>
                        <a:rPr lang="ko-KR" altLang="en-US" sz="900" b="1" dirty="0"/>
                        <a:t>정답이면 </a:t>
                      </a:r>
                      <a:r>
                        <a:rPr lang="en-US" altLang="ko-KR" sz="900" b="1" dirty="0"/>
                        <a:t>#2 </a:t>
                      </a:r>
                      <a:r>
                        <a:rPr lang="ko-KR" altLang="en-US" sz="900" b="1" dirty="0"/>
                        <a:t>노출</a:t>
                      </a:r>
                      <a:r>
                        <a:rPr lang="en-US" altLang="ko-KR" sz="900" b="1" dirty="0"/>
                        <a:t>, </a:t>
                      </a:r>
                    </a:p>
                    <a:p>
                      <a:pPr algn="l" latinLnBrk="1"/>
                      <a:r>
                        <a:rPr lang="ko-KR" altLang="en-US" sz="900" b="1" dirty="0"/>
                        <a:t>오답이면 </a:t>
                      </a:r>
                      <a:endParaRPr lang="en-US" altLang="ko-KR" sz="900" b="1" dirty="0"/>
                    </a:p>
                    <a:p>
                      <a:pPr algn="l" latinLnBrk="1"/>
                      <a:r>
                        <a:rPr lang="en-US" altLang="ko-KR" sz="900" b="1" dirty="0"/>
                        <a:t>‘</a:t>
                      </a:r>
                      <a:r>
                        <a:rPr lang="ko-KR" altLang="en-US" sz="900" b="1" dirty="0"/>
                        <a:t>다시 생각해 보세요</a:t>
                      </a:r>
                      <a:r>
                        <a:rPr lang="en-US" altLang="ko-KR" sz="900" b="1" dirty="0"/>
                        <a:t>.’ </a:t>
                      </a:r>
                      <a:r>
                        <a:rPr lang="ko-KR" altLang="en-US" sz="900" b="1" dirty="0"/>
                        <a:t>레이어 팝업 등장</a:t>
                      </a:r>
                      <a:endParaRPr lang="en-US" altLang="ko-KR" sz="900" b="1" dirty="0"/>
                    </a:p>
                    <a:p>
                      <a:pPr algn="l" latinLnBrk="1"/>
                      <a:endParaRPr lang="en-US" altLang="ko-KR" sz="900" b="1" dirty="0"/>
                    </a:p>
                    <a:p>
                      <a:pPr algn="l" latinLnBrk="1"/>
                      <a:r>
                        <a:rPr lang="en-US" altLang="ko-KR" sz="900" b="1" dirty="0"/>
                        <a:t>&lt;</a:t>
                      </a:r>
                      <a:r>
                        <a:rPr lang="ko-KR" altLang="en-US" sz="900" b="1" dirty="0"/>
                        <a:t>보기</a:t>
                      </a:r>
                      <a:r>
                        <a:rPr lang="en-US" altLang="ko-KR" sz="900" b="1" dirty="0"/>
                        <a:t>&gt;</a:t>
                      </a:r>
                    </a:p>
                    <a:p>
                      <a:pPr algn="l" latinLnBrk="1"/>
                      <a:r>
                        <a:rPr lang="ko-KR" altLang="en-US" sz="900" b="1" dirty="0"/>
                        <a:t>양자</a:t>
                      </a:r>
                      <a:r>
                        <a:rPr lang="en-US" altLang="ko-KR" sz="900" b="1" dirty="0"/>
                        <a:t> </a:t>
                      </a:r>
                      <a:r>
                        <a:rPr lang="ko-KR" altLang="en-US" sz="900" b="1" dirty="0"/>
                        <a:t>컴퓨팅</a:t>
                      </a:r>
                      <a:endParaRPr lang="en-US" altLang="ko-KR" sz="900" b="1" dirty="0"/>
                    </a:p>
                    <a:p>
                      <a:pPr algn="l" latinLnBrk="1"/>
                      <a:r>
                        <a:rPr lang="ko-KR" altLang="en-US" sz="900" b="1" dirty="0">
                          <a:solidFill>
                            <a:srgbClr val="FF0000"/>
                          </a:solidFill>
                        </a:rPr>
                        <a:t>피지컬 컴퓨팅</a:t>
                      </a:r>
                      <a:endParaRPr lang="en-US" altLang="ko-KR" sz="900" b="1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/>
                        <a:t>클라우드 컴퓨팅</a:t>
                      </a:r>
                      <a:endParaRPr lang="en-US" altLang="ko-KR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327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#2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/>
                        <a:t>정답 시 함께 노출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5529455"/>
                  </a:ext>
                </a:extLst>
              </a:tr>
              <a:tr h="524429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  <a:tr h="524429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619872"/>
                  </a:ext>
                </a:extLst>
              </a:tr>
              <a:tr h="524429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2667504"/>
                  </a:ext>
                </a:extLst>
              </a:tr>
              <a:tr h="524429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/>
                        <a:t>※ </a:t>
                      </a:r>
                      <a:r>
                        <a:rPr lang="ko-KR" altLang="en-US" sz="900" b="0" dirty="0"/>
                        <a:t>견본 페이지임</a:t>
                      </a:r>
                      <a:r>
                        <a:rPr lang="en-US" altLang="ko-KR" sz="900" b="0" dirty="0"/>
                        <a:t>.</a:t>
                      </a:r>
                    </a:p>
                    <a:p>
                      <a:pPr algn="l" latinLnBrk="1"/>
                      <a:r>
                        <a:rPr lang="ko-KR" altLang="en-US" sz="900" b="0" dirty="0"/>
                        <a:t>해당 내용은 개략적으로 </a:t>
                      </a:r>
                      <a:r>
                        <a:rPr lang="en-US" altLang="ko-KR" sz="900" b="0" dirty="0"/>
                        <a:t>5~8</a:t>
                      </a:r>
                      <a:r>
                        <a:rPr lang="ko-KR" altLang="en-US" sz="900" b="0" dirty="0"/>
                        <a:t>개 안쪽</a:t>
                      </a:r>
                      <a:endParaRPr lang="en-US" altLang="ko-KR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5906940"/>
                  </a:ext>
                </a:extLst>
              </a:tr>
            </a:tbl>
          </a:graphicData>
        </a:graphic>
      </p:graphicFrame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3B51F87-78F6-1010-EEB9-27F5C850ACDB}"/>
              </a:ext>
            </a:extLst>
          </p:cNvPr>
          <p:cNvSpPr/>
          <p:nvPr/>
        </p:nvSpPr>
        <p:spPr>
          <a:xfrm>
            <a:off x="858403" y="1685862"/>
            <a:ext cx="8319160" cy="338554"/>
          </a:xfrm>
          <a:prstGeom prst="roundRect">
            <a:avLst>
              <a:gd name="adj" fmla="val 12172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en-US" altLang="ko-KR" sz="1600" b="1" dirty="0">
                <a:solidFill>
                  <a:sysClr val="windowText" lastClr="000000"/>
                </a:solidFill>
              </a:rPr>
              <a:t>• </a:t>
            </a:r>
            <a:r>
              <a:rPr lang="ko-KR" altLang="en-US" sz="1600" b="1" dirty="0">
                <a:solidFill>
                  <a:sysClr val="windowText" lastClr="000000"/>
                </a:solidFill>
              </a:rPr>
              <a:t>질문에 대해 알맞은 답을 선택해 보자</a:t>
            </a:r>
            <a:r>
              <a:rPr lang="en-US" altLang="ko-KR" sz="1600" b="1" dirty="0">
                <a:solidFill>
                  <a:sysClr val="windowText" lastClr="000000"/>
                </a:solidFill>
              </a:rPr>
              <a:t>.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3BEF818-ED58-5123-1DD5-A172E3D5028D}"/>
              </a:ext>
            </a:extLst>
          </p:cNvPr>
          <p:cNvSpPr/>
          <p:nvPr/>
        </p:nvSpPr>
        <p:spPr>
          <a:xfrm>
            <a:off x="1088457" y="2182735"/>
            <a:ext cx="7859052" cy="1283470"/>
          </a:xfrm>
          <a:prstGeom prst="roundRect">
            <a:avLst>
              <a:gd name="adj" fmla="val 531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2000" dirty="0">
                <a:solidFill>
                  <a:sysClr val="windowText" lastClr="000000"/>
                </a:solidFill>
              </a:rPr>
              <a:t>센서를 이용해서 주변의 환경 데이터를 </a:t>
            </a:r>
            <a:r>
              <a:rPr lang="ko-KR" altLang="en-US" sz="2000" dirty="0" err="1">
                <a:solidFill>
                  <a:sysClr val="windowText" lastClr="000000"/>
                </a:solidFill>
              </a:rPr>
              <a:t>입력받아</a:t>
            </a:r>
            <a:r>
              <a:rPr lang="ko-KR" altLang="en-US" sz="2000" dirty="0">
                <a:solidFill>
                  <a:sysClr val="windowText" lastClr="000000"/>
                </a:solidFill>
              </a:rPr>
              <a:t> 처리한 후 결과를 출력하는 컴퓨팅 시스템은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03407D8-1A99-F506-8779-B8E25BD5BE95}"/>
              </a:ext>
            </a:extLst>
          </p:cNvPr>
          <p:cNvSpPr/>
          <p:nvPr/>
        </p:nvSpPr>
        <p:spPr>
          <a:xfrm>
            <a:off x="3440009" y="3653945"/>
            <a:ext cx="2781977" cy="702613"/>
          </a:xfrm>
          <a:prstGeom prst="roundRect">
            <a:avLst>
              <a:gd name="adj" fmla="val 5315"/>
            </a:avLst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2000" b="1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5CB5B6F-BE50-49CE-F9F7-1C057A2965DF}"/>
              </a:ext>
            </a:extLst>
          </p:cNvPr>
          <p:cNvSpPr/>
          <p:nvPr/>
        </p:nvSpPr>
        <p:spPr>
          <a:xfrm>
            <a:off x="7696246" y="5618298"/>
            <a:ext cx="1108796" cy="393062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pc="-150" dirty="0">
                <a:solidFill>
                  <a:schemeClr val="bg1"/>
                </a:solidFill>
              </a:rPr>
              <a:t>정답 확인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36D845B-7203-9371-B091-9967EB9B34E7}"/>
              </a:ext>
            </a:extLst>
          </p:cNvPr>
          <p:cNvSpPr/>
          <p:nvPr/>
        </p:nvSpPr>
        <p:spPr>
          <a:xfrm>
            <a:off x="7573922" y="5495974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50CB880-E3AC-0C04-99A4-0D738FAEF4E1}"/>
              </a:ext>
            </a:extLst>
          </p:cNvPr>
          <p:cNvSpPr/>
          <p:nvPr/>
        </p:nvSpPr>
        <p:spPr>
          <a:xfrm>
            <a:off x="1644114" y="3358667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6CA2155-90C3-5D18-DE34-AC1D86BA6889}"/>
              </a:ext>
            </a:extLst>
          </p:cNvPr>
          <p:cNvSpPr/>
          <p:nvPr/>
        </p:nvSpPr>
        <p:spPr>
          <a:xfrm>
            <a:off x="1744041" y="4560175"/>
            <a:ext cx="6431772" cy="611963"/>
          </a:xfrm>
          <a:prstGeom prst="roundRect">
            <a:avLst>
              <a:gd name="adj" fmla="val 5315"/>
            </a:avLst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200" dirty="0">
                <a:solidFill>
                  <a:sysClr val="windowText" lastClr="000000"/>
                </a:solidFill>
              </a:rPr>
              <a:t>피지컬 컴퓨팅은 온도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빛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소리 등의 주변 환경을 인식할 수 있는 센서를 이용하여 데이터를 </a:t>
            </a:r>
            <a:r>
              <a:rPr lang="ko-KR" altLang="en-US" sz="1200" dirty="0" err="1">
                <a:solidFill>
                  <a:sysClr val="windowText" lastClr="000000"/>
                </a:solidFill>
              </a:rPr>
              <a:t>입력받아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 처리한 후 결과를 출력하는 상호 작용형 컴퓨팅 시스템이다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.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C46800D-99B0-B69F-F3BA-03E3F0B072F1}"/>
              </a:ext>
            </a:extLst>
          </p:cNvPr>
          <p:cNvSpPr/>
          <p:nvPr/>
        </p:nvSpPr>
        <p:spPr>
          <a:xfrm>
            <a:off x="1560504" y="4437851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603412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DA0082-B16C-C2A1-67A7-A97DE0AE03DB}"/>
              </a:ext>
            </a:extLst>
          </p:cNvPr>
          <p:cNvSpPr txBox="1"/>
          <p:nvPr/>
        </p:nvSpPr>
        <p:spPr>
          <a:xfrm>
            <a:off x="2189878" y="345058"/>
            <a:ext cx="4839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/>
              <a:t>중단원</a:t>
            </a:r>
            <a:r>
              <a:rPr lang="ko-KR" altLang="en-US" sz="1600" b="1" dirty="0"/>
              <a:t> 도입</a:t>
            </a:r>
            <a:r>
              <a:rPr lang="en-US" altLang="ko-KR" sz="1600" b="1" dirty="0"/>
              <a:t>(01. </a:t>
            </a:r>
            <a:r>
              <a:rPr lang="ko-KR" altLang="en-US" sz="1600" b="1" dirty="0"/>
              <a:t>컴퓨팅 시스템과 운영 체제</a:t>
            </a:r>
            <a:r>
              <a:rPr lang="en-US" altLang="ko-KR" sz="1600" b="1" dirty="0"/>
              <a:t>)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9338FCD-983D-2A65-1EEA-487C0ECA079F}"/>
              </a:ext>
            </a:extLst>
          </p:cNvPr>
          <p:cNvSpPr/>
          <p:nvPr/>
        </p:nvSpPr>
        <p:spPr>
          <a:xfrm>
            <a:off x="316629" y="285719"/>
            <a:ext cx="1766172" cy="457232"/>
          </a:xfrm>
          <a:prstGeom prst="roundRect">
            <a:avLst>
              <a:gd name="adj" fmla="val 2259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pc="-150" dirty="0">
                <a:solidFill>
                  <a:schemeClr val="bg1"/>
                </a:solidFill>
              </a:rPr>
              <a:t>코스별 활동 구조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27649A7-E55C-80F0-4C0C-7FB3B305D604}"/>
              </a:ext>
            </a:extLst>
          </p:cNvPr>
          <p:cNvSpPr/>
          <p:nvPr/>
        </p:nvSpPr>
        <p:spPr>
          <a:xfrm>
            <a:off x="304505" y="1062206"/>
            <a:ext cx="4610395" cy="607843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단원 내용 예상하기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74693CB-D323-1B25-19B1-454E3A704500}"/>
              </a:ext>
            </a:extLst>
          </p:cNvPr>
          <p:cNvSpPr/>
          <p:nvPr/>
        </p:nvSpPr>
        <p:spPr>
          <a:xfrm>
            <a:off x="304505" y="2147617"/>
            <a:ext cx="4610395" cy="607843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배움 열기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74D0CB9-4A74-D2A1-A7D6-FBA8CD1811D7}"/>
              </a:ext>
            </a:extLst>
          </p:cNvPr>
          <p:cNvSpPr/>
          <p:nvPr/>
        </p:nvSpPr>
        <p:spPr>
          <a:xfrm>
            <a:off x="304505" y="3233028"/>
            <a:ext cx="4610395" cy="607843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en-US" altLang="ko-KR" sz="1600" b="1" dirty="0">
                <a:solidFill>
                  <a:sysClr val="windowText" lastClr="000000"/>
                </a:solidFill>
              </a:rPr>
              <a:t>[</a:t>
            </a:r>
            <a:r>
              <a:rPr lang="ko-KR" altLang="en-US" sz="1600" b="1" dirty="0">
                <a:solidFill>
                  <a:sysClr val="windowText" lastClr="000000"/>
                </a:solidFill>
              </a:rPr>
              <a:t>의견 나누기</a:t>
            </a:r>
            <a:r>
              <a:rPr lang="en-US" altLang="ko-KR" sz="1600" b="1" dirty="0">
                <a:solidFill>
                  <a:sysClr val="windowText" lastClr="000000"/>
                </a:solidFill>
              </a:rPr>
              <a:t>] </a:t>
            </a:r>
            <a:r>
              <a:rPr lang="ko-KR" altLang="en-US" sz="1600" b="1" dirty="0">
                <a:solidFill>
                  <a:sysClr val="windowText" lastClr="000000"/>
                </a:solidFill>
              </a:rPr>
              <a:t>배움 열기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5CF6DCA-0E97-1207-29BD-7312539B917A}"/>
              </a:ext>
            </a:extLst>
          </p:cNvPr>
          <p:cNvSpPr/>
          <p:nvPr/>
        </p:nvSpPr>
        <p:spPr>
          <a:xfrm>
            <a:off x="3409950" y="1208253"/>
            <a:ext cx="1395551" cy="31574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</a:rPr>
              <a:t>HTML </a:t>
            </a:r>
            <a:r>
              <a:rPr lang="ko-KR" altLang="en-US" sz="1200" b="1" spc="-150" dirty="0">
                <a:solidFill>
                  <a:schemeClr val="bg1"/>
                </a:solidFill>
              </a:rPr>
              <a:t>활동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2C849DB-05D0-D4EE-8E98-7EF789B84DE7}"/>
              </a:ext>
            </a:extLst>
          </p:cNvPr>
          <p:cNvSpPr/>
          <p:nvPr/>
        </p:nvSpPr>
        <p:spPr>
          <a:xfrm>
            <a:off x="3409950" y="2293664"/>
            <a:ext cx="1395551" cy="31574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동영상 활동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4560C86-0787-8CE8-6CEA-555F29B96D90}"/>
              </a:ext>
            </a:extLst>
          </p:cNvPr>
          <p:cNvSpPr/>
          <p:nvPr/>
        </p:nvSpPr>
        <p:spPr>
          <a:xfrm>
            <a:off x="3409950" y="3379075"/>
            <a:ext cx="1395551" cy="31574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보드</a:t>
            </a:r>
            <a:r>
              <a:rPr lang="en-US" altLang="ko-KR" sz="1200" b="1" spc="-150" dirty="0">
                <a:solidFill>
                  <a:schemeClr val="bg1"/>
                </a:solidFill>
              </a:rPr>
              <a:t>/</a:t>
            </a:r>
            <a:r>
              <a:rPr lang="ko-KR" altLang="en-US" sz="1200" b="1" spc="-150" dirty="0">
                <a:solidFill>
                  <a:schemeClr val="bg1"/>
                </a:solidFill>
              </a:rPr>
              <a:t>활동지 활동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FFA4B-F67C-FD39-5F7E-F8074AFDFE44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2609703" y="1670049"/>
            <a:ext cx="0" cy="477568"/>
          </a:xfrm>
          <a:prstGeom prst="line">
            <a:avLst/>
          </a:prstGeom>
          <a:noFill/>
          <a:ln w="158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36F1F6C-29A9-18AF-BBF0-FCC22C0FC48D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2609703" y="2755460"/>
            <a:ext cx="0" cy="477568"/>
          </a:xfrm>
          <a:prstGeom prst="line">
            <a:avLst/>
          </a:prstGeom>
          <a:noFill/>
          <a:ln w="158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2C9AC31-608C-4E23-21BA-04F4ADD2A76C}"/>
              </a:ext>
            </a:extLst>
          </p:cNvPr>
          <p:cNvSpPr txBox="1"/>
          <p:nvPr/>
        </p:nvSpPr>
        <p:spPr>
          <a:xfrm>
            <a:off x="5052484" y="1196850"/>
            <a:ext cx="5742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 err="1"/>
              <a:t>중단원</a:t>
            </a:r>
            <a:r>
              <a:rPr lang="ko-KR" altLang="en-US" sz="1600" b="1" spc="-150" dirty="0"/>
              <a:t> 위계의 학습 목표 키워드를 제시하고 스스로 목표 만들기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2B09EE-6666-17A1-43F5-0C4A39D59BB6}"/>
              </a:ext>
            </a:extLst>
          </p:cNvPr>
          <p:cNvSpPr txBox="1"/>
          <p:nvPr/>
        </p:nvSpPr>
        <p:spPr>
          <a:xfrm>
            <a:off x="5052484" y="2282261"/>
            <a:ext cx="5380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/>
              <a:t>배움 열기의 산문과 그림을 동영상으로 구현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8658D2-44C2-A55C-099F-0DB2D42F40C0}"/>
              </a:ext>
            </a:extLst>
          </p:cNvPr>
          <p:cNvSpPr txBox="1"/>
          <p:nvPr/>
        </p:nvSpPr>
        <p:spPr>
          <a:xfrm>
            <a:off x="5052484" y="3379075"/>
            <a:ext cx="6256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/>
              <a:t>배움 열기의 활동 성격에 따라 보드</a:t>
            </a:r>
            <a:r>
              <a:rPr lang="en-US" altLang="ko-KR" sz="1600" b="1" spc="-150" dirty="0"/>
              <a:t>/</a:t>
            </a:r>
            <a:r>
              <a:rPr lang="ko-KR" altLang="en-US" sz="1600" b="1" spc="-150" dirty="0"/>
              <a:t>활동지 활동으로 의견 수렴 코너 제시</a:t>
            </a:r>
          </a:p>
        </p:txBody>
      </p:sp>
    </p:spTree>
    <p:extLst>
      <p:ext uri="{BB962C8B-B14F-4D97-AF65-F5344CB8AC3E}">
        <p14:creationId xmlns:p14="http://schemas.microsoft.com/office/powerpoint/2010/main" val="465067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DA0082-B16C-C2A1-67A7-A97DE0AE03DB}"/>
              </a:ext>
            </a:extLst>
          </p:cNvPr>
          <p:cNvSpPr txBox="1"/>
          <p:nvPr/>
        </p:nvSpPr>
        <p:spPr>
          <a:xfrm>
            <a:off x="2189878" y="345058"/>
            <a:ext cx="4839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소단원</a:t>
            </a:r>
            <a:r>
              <a:rPr lang="en-US" altLang="ko-KR" sz="1600" b="1" dirty="0"/>
              <a:t>(01-1. </a:t>
            </a:r>
            <a:r>
              <a:rPr lang="ko-KR" altLang="en-US" sz="1600" b="1" dirty="0"/>
              <a:t>컴퓨팅 시스템의 구성과 작동</a:t>
            </a:r>
            <a:r>
              <a:rPr lang="en-US" altLang="ko-KR" sz="1600" b="1" dirty="0"/>
              <a:t>)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9338FCD-983D-2A65-1EEA-487C0ECA079F}"/>
              </a:ext>
            </a:extLst>
          </p:cNvPr>
          <p:cNvSpPr/>
          <p:nvPr/>
        </p:nvSpPr>
        <p:spPr>
          <a:xfrm>
            <a:off x="316629" y="285719"/>
            <a:ext cx="1766172" cy="457232"/>
          </a:xfrm>
          <a:prstGeom prst="roundRect">
            <a:avLst>
              <a:gd name="adj" fmla="val 2259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pc="-150" dirty="0">
                <a:solidFill>
                  <a:schemeClr val="bg1"/>
                </a:solidFill>
              </a:rPr>
              <a:t>코스별 활동 구조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27649A7-E55C-80F0-4C0C-7FB3B305D604}"/>
              </a:ext>
            </a:extLst>
          </p:cNvPr>
          <p:cNvSpPr/>
          <p:nvPr/>
        </p:nvSpPr>
        <p:spPr>
          <a:xfrm>
            <a:off x="2031705" y="859007"/>
            <a:ext cx="4610395" cy="386472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200" b="1" dirty="0">
                <a:solidFill>
                  <a:sysClr val="windowText" lastClr="000000"/>
                </a:solidFill>
              </a:rPr>
              <a:t>학습 목표</a:t>
            </a:r>
            <a:endParaRPr lang="en-US" altLang="ko-KR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74693CB-D323-1B25-19B1-454E3A704500}"/>
              </a:ext>
            </a:extLst>
          </p:cNvPr>
          <p:cNvSpPr/>
          <p:nvPr/>
        </p:nvSpPr>
        <p:spPr>
          <a:xfrm>
            <a:off x="2031705" y="1451152"/>
            <a:ext cx="4610395" cy="386472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200" b="1" dirty="0">
                <a:solidFill>
                  <a:sysClr val="windowText" lastClr="000000"/>
                </a:solidFill>
              </a:rPr>
              <a:t>생각 열기</a:t>
            </a:r>
            <a:r>
              <a:rPr lang="en-US" altLang="ko-KR" sz="1200" b="1" dirty="0">
                <a:solidFill>
                  <a:sysClr val="windowText" lastClr="000000"/>
                </a:solidFill>
              </a:rPr>
              <a:t>-</a:t>
            </a:r>
            <a:r>
              <a:rPr lang="ko-KR" altLang="en-US" sz="1200" b="1" dirty="0">
                <a:solidFill>
                  <a:sysClr val="windowText" lastClr="000000"/>
                </a:solidFill>
              </a:rPr>
              <a:t>의좋은 형제</a:t>
            </a:r>
            <a:endParaRPr lang="en-US" altLang="ko-KR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74D0CB9-4A74-D2A1-A7D6-FBA8CD1811D7}"/>
              </a:ext>
            </a:extLst>
          </p:cNvPr>
          <p:cNvSpPr/>
          <p:nvPr/>
        </p:nvSpPr>
        <p:spPr>
          <a:xfrm>
            <a:off x="2031705" y="2046349"/>
            <a:ext cx="4610395" cy="386472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200" b="1" dirty="0">
                <a:solidFill>
                  <a:sysClr val="windowText" lastClr="000000"/>
                </a:solidFill>
              </a:rPr>
              <a:t>생각 열기</a:t>
            </a:r>
            <a:r>
              <a:rPr lang="en-US" altLang="ko-KR" sz="1200" b="1" dirty="0">
                <a:solidFill>
                  <a:sysClr val="windowText" lastClr="000000"/>
                </a:solidFill>
              </a:rPr>
              <a:t>-</a:t>
            </a:r>
            <a:r>
              <a:rPr lang="ko-KR" altLang="en-US" sz="1200" b="1" dirty="0">
                <a:solidFill>
                  <a:sysClr val="windowText" lastClr="000000"/>
                </a:solidFill>
              </a:rPr>
              <a:t>의좋은 형제</a:t>
            </a:r>
            <a:endParaRPr lang="en-US" altLang="ko-KR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5CF6DCA-0E97-1207-29BD-7312539B917A}"/>
              </a:ext>
            </a:extLst>
          </p:cNvPr>
          <p:cNvSpPr/>
          <p:nvPr/>
        </p:nvSpPr>
        <p:spPr>
          <a:xfrm>
            <a:off x="5137150" y="951866"/>
            <a:ext cx="1395551" cy="20075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pc="-150" dirty="0">
                <a:solidFill>
                  <a:schemeClr val="bg1"/>
                </a:solidFill>
              </a:rPr>
              <a:t>HTML </a:t>
            </a:r>
            <a:r>
              <a:rPr lang="ko-KR" altLang="en-US" sz="1050" b="1" spc="-150" dirty="0">
                <a:solidFill>
                  <a:schemeClr val="bg1"/>
                </a:solidFill>
              </a:rPr>
              <a:t>활동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2C849DB-05D0-D4EE-8E98-7EF789B84DE7}"/>
              </a:ext>
            </a:extLst>
          </p:cNvPr>
          <p:cNvSpPr/>
          <p:nvPr/>
        </p:nvSpPr>
        <p:spPr>
          <a:xfrm>
            <a:off x="5137150" y="1544011"/>
            <a:ext cx="1395551" cy="20075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spc="-150" dirty="0">
                <a:solidFill>
                  <a:schemeClr val="bg1"/>
                </a:solidFill>
              </a:rPr>
              <a:t>동영상 활동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4560C86-0787-8CE8-6CEA-555F29B96D90}"/>
              </a:ext>
            </a:extLst>
          </p:cNvPr>
          <p:cNvSpPr/>
          <p:nvPr/>
        </p:nvSpPr>
        <p:spPr>
          <a:xfrm>
            <a:off x="5137150" y="2139208"/>
            <a:ext cx="1395551" cy="20075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spc="-150" dirty="0">
                <a:solidFill>
                  <a:schemeClr val="bg1"/>
                </a:solidFill>
              </a:rPr>
              <a:t>보드 활동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FFA4B-F67C-FD39-5F7E-F8074AFDFE44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4336903" y="1245479"/>
            <a:ext cx="0" cy="205673"/>
          </a:xfrm>
          <a:prstGeom prst="line">
            <a:avLst/>
          </a:prstGeom>
          <a:noFill/>
          <a:ln w="158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36F1F6C-29A9-18AF-BBF0-FCC22C0FC48D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4336903" y="1837624"/>
            <a:ext cx="0" cy="208725"/>
          </a:xfrm>
          <a:prstGeom prst="line">
            <a:avLst/>
          </a:prstGeom>
          <a:noFill/>
          <a:ln w="158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2C9AC31-608C-4E23-21BA-04F4ADD2A76C}"/>
              </a:ext>
            </a:extLst>
          </p:cNvPr>
          <p:cNvSpPr txBox="1"/>
          <p:nvPr/>
        </p:nvSpPr>
        <p:spPr>
          <a:xfrm>
            <a:off x="6779684" y="913743"/>
            <a:ext cx="4231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/>
              <a:t>소단원의 학습 목표 제시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2B09EE-6666-17A1-43F5-0C4A39D59BB6}"/>
              </a:ext>
            </a:extLst>
          </p:cNvPr>
          <p:cNvSpPr txBox="1"/>
          <p:nvPr/>
        </p:nvSpPr>
        <p:spPr>
          <a:xfrm>
            <a:off x="6779684" y="1505888"/>
            <a:ext cx="3964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/>
              <a:t>도입 영상 애니메이션 구성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71BCA21-E80E-3A65-10F7-D5D06FC91B80}"/>
              </a:ext>
            </a:extLst>
          </p:cNvPr>
          <p:cNvSpPr/>
          <p:nvPr/>
        </p:nvSpPr>
        <p:spPr>
          <a:xfrm>
            <a:off x="0" y="5333000"/>
            <a:ext cx="12192000" cy="4917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8658D2-44C2-A55C-099F-0DB2D42F40C0}"/>
              </a:ext>
            </a:extLst>
          </p:cNvPr>
          <p:cNvSpPr txBox="1"/>
          <p:nvPr/>
        </p:nvSpPr>
        <p:spPr>
          <a:xfrm>
            <a:off x="6779684" y="2101085"/>
            <a:ext cx="4610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/>
              <a:t>동영상과 도입 발문에 대한 의견 나눔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30E3FB5-7156-F31B-C407-E56C8CCEF76F}"/>
              </a:ext>
            </a:extLst>
          </p:cNvPr>
          <p:cNvSpPr/>
          <p:nvPr/>
        </p:nvSpPr>
        <p:spPr>
          <a:xfrm>
            <a:off x="2031705" y="2641546"/>
            <a:ext cx="4610395" cy="386472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ysClr val="windowText" lastClr="000000"/>
                </a:solidFill>
              </a:rPr>
              <a:t>1. </a:t>
            </a:r>
            <a:r>
              <a:rPr lang="ko-KR" altLang="en-US" sz="1200" b="1" dirty="0">
                <a:solidFill>
                  <a:sysClr val="windowText" lastClr="000000"/>
                </a:solidFill>
              </a:rPr>
              <a:t>컴퓨팅 시스템</a:t>
            </a:r>
            <a:endParaRPr lang="en-US" altLang="ko-KR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4FCD7F1-3F78-577B-2A5E-33701448D02E}"/>
              </a:ext>
            </a:extLst>
          </p:cNvPr>
          <p:cNvSpPr/>
          <p:nvPr/>
        </p:nvSpPr>
        <p:spPr>
          <a:xfrm>
            <a:off x="5137150" y="2734405"/>
            <a:ext cx="1395551" cy="20075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pc="-150" dirty="0">
                <a:solidFill>
                  <a:schemeClr val="bg1"/>
                </a:solidFill>
              </a:rPr>
              <a:t>HTML</a:t>
            </a:r>
            <a:r>
              <a:rPr lang="ko-KR" altLang="en-US" sz="1050" b="1" spc="-150" dirty="0">
                <a:solidFill>
                  <a:schemeClr val="bg1"/>
                </a:solidFill>
              </a:rPr>
              <a:t> 활동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17B54BE-767A-A60C-56C2-E33C3AAA1899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4336903" y="2432821"/>
            <a:ext cx="0" cy="208725"/>
          </a:xfrm>
          <a:prstGeom prst="line">
            <a:avLst/>
          </a:prstGeom>
          <a:noFill/>
          <a:ln w="158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A2759A9-718D-4D55-27C8-262153426142}"/>
              </a:ext>
            </a:extLst>
          </p:cNvPr>
          <p:cNvSpPr/>
          <p:nvPr/>
        </p:nvSpPr>
        <p:spPr>
          <a:xfrm>
            <a:off x="2031705" y="3236743"/>
            <a:ext cx="4610395" cy="386472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ysClr val="windowText" lastClr="000000"/>
                </a:solidFill>
              </a:rPr>
              <a:t>[</a:t>
            </a:r>
            <a:r>
              <a:rPr lang="ko-KR" altLang="en-US" sz="1200" b="1" dirty="0">
                <a:solidFill>
                  <a:sysClr val="windowText" lastClr="000000"/>
                </a:solidFill>
              </a:rPr>
              <a:t>활동</a:t>
            </a:r>
            <a:r>
              <a:rPr lang="en-US" altLang="ko-KR" sz="1200" b="1" dirty="0">
                <a:solidFill>
                  <a:sysClr val="windowText" lastClr="000000"/>
                </a:solidFill>
              </a:rPr>
              <a:t>] </a:t>
            </a:r>
            <a:r>
              <a:rPr lang="ko-KR" altLang="en-US" sz="1200" b="1" dirty="0">
                <a:solidFill>
                  <a:sysClr val="windowText" lastClr="000000"/>
                </a:solidFill>
              </a:rPr>
              <a:t>일상생활 속 컴퓨팅 시스템</a:t>
            </a:r>
            <a:endParaRPr lang="en-US" altLang="ko-KR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C57151E-AE64-0656-DF40-E79BFC13C087}"/>
              </a:ext>
            </a:extLst>
          </p:cNvPr>
          <p:cNvSpPr/>
          <p:nvPr/>
        </p:nvSpPr>
        <p:spPr>
          <a:xfrm>
            <a:off x="5137150" y="3329602"/>
            <a:ext cx="1395551" cy="20075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spc="-150" dirty="0">
                <a:solidFill>
                  <a:schemeClr val="bg1"/>
                </a:solidFill>
              </a:rPr>
              <a:t>활동지</a:t>
            </a:r>
            <a:r>
              <a:rPr lang="en-US" altLang="ko-KR" sz="1050" b="1" spc="-150" dirty="0">
                <a:solidFill>
                  <a:schemeClr val="bg1"/>
                </a:solidFill>
              </a:rPr>
              <a:t>/</a:t>
            </a:r>
            <a:r>
              <a:rPr lang="ko-KR" altLang="en-US" sz="1050" b="1" spc="-150" dirty="0">
                <a:solidFill>
                  <a:schemeClr val="bg1"/>
                </a:solidFill>
              </a:rPr>
              <a:t>엔트리 활동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21AECEE-5309-9322-F614-6367942C9DEA}"/>
              </a:ext>
            </a:extLst>
          </p:cNvPr>
          <p:cNvCxnSpPr>
            <a:cxnSpLocks/>
            <a:stCxn id="16" idx="2"/>
            <a:endCxn id="23" idx="0"/>
          </p:cNvCxnSpPr>
          <p:nvPr/>
        </p:nvCxnSpPr>
        <p:spPr>
          <a:xfrm>
            <a:off x="4336903" y="3028018"/>
            <a:ext cx="0" cy="208725"/>
          </a:xfrm>
          <a:prstGeom prst="line">
            <a:avLst/>
          </a:prstGeom>
          <a:noFill/>
          <a:ln w="158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BA210AC-088B-0B8B-7034-913386E9A954}"/>
              </a:ext>
            </a:extLst>
          </p:cNvPr>
          <p:cNvSpPr txBox="1"/>
          <p:nvPr/>
        </p:nvSpPr>
        <p:spPr>
          <a:xfrm>
            <a:off x="6779684" y="2693230"/>
            <a:ext cx="4610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/>
              <a:t>본문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9B8E27-B618-EAC1-2FC1-4F5A8643320D}"/>
              </a:ext>
            </a:extLst>
          </p:cNvPr>
          <p:cNvSpPr txBox="1"/>
          <p:nvPr/>
        </p:nvSpPr>
        <p:spPr>
          <a:xfrm>
            <a:off x="6779684" y="3291479"/>
            <a:ext cx="4610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/>
              <a:t>스스로 탐색 등 단원 전개에 따른 활동</a:t>
            </a:r>
            <a:endParaRPr lang="en-US" altLang="ko-KR" sz="1200" b="1" spc="-150" dirty="0"/>
          </a:p>
          <a:p>
            <a:r>
              <a:rPr lang="en-US" altLang="ko-KR" sz="1200" b="1" spc="-150" dirty="0">
                <a:solidFill>
                  <a:srgbClr val="0000FF"/>
                </a:solidFill>
              </a:rPr>
              <a:t>(</a:t>
            </a:r>
            <a:r>
              <a:rPr lang="ko-KR" altLang="en-US" sz="1200" b="1" spc="-150" dirty="0">
                <a:solidFill>
                  <a:srgbClr val="0000FF"/>
                </a:solidFill>
              </a:rPr>
              <a:t>필요에 따라 </a:t>
            </a:r>
            <a:r>
              <a:rPr lang="en-US" altLang="ko-KR" sz="1200" b="1" spc="-150" dirty="0">
                <a:solidFill>
                  <a:srgbClr val="0000FF"/>
                </a:solidFill>
              </a:rPr>
              <a:t>HTML </a:t>
            </a:r>
            <a:r>
              <a:rPr lang="ko-KR" altLang="en-US" sz="1200" b="1" spc="-150" dirty="0">
                <a:solidFill>
                  <a:srgbClr val="0000FF"/>
                </a:solidFill>
              </a:rPr>
              <a:t>활동으로 사전 안내 추가</a:t>
            </a:r>
            <a:r>
              <a:rPr lang="en-US" altLang="ko-KR" sz="1200" b="1" spc="-150" dirty="0">
                <a:solidFill>
                  <a:srgbClr val="0000FF"/>
                </a:solidFill>
              </a:rPr>
              <a:t>)</a:t>
            </a:r>
            <a:r>
              <a:rPr lang="en-US" altLang="ko-KR" sz="1200" b="1" spc="-150" dirty="0">
                <a:solidFill>
                  <a:srgbClr val="0000FF"/>
                </a:solidFill>
                <a:sym typeface="Wingdings" panose="05000000000000000000" pitchFamily="2" charset="2"/>
              </a:rPr>
              <a:t></a:t>
            </a:r>
            <a:r>
              <a:rPr lang="en-US" altLang="ko-KR" sz="1200" b="1" spc="-150" dirty="0">
                <a:solidFill>
                  <a:srgbClr val="FF0000"/>
                </a:solidFill>
                <a:sym typeface="Wingdings" panose="05000000000000000000" pitchFamily="2" charset="2"/>
              </a:rPr>
              <a:t>26</a:t>
            </a:r>
            <a:r>
              <a:rPr lang="ko-KR" altLang="en-US" sz="1200" b="1" spc="-150" dirty="0">
                <a:solidFill>
                  <a:srgbClr val="FF0000"/>
                </a:solidFill>
                <a:sym typeface="Wingdings" panose="05000000000000000000" pitchFamily="2" charset="2"/>
              </a:rPr>
              <a:t>슬라이드 참고</a:t>
            </a:r>
            <a:endParaRPr lang="ko-KR" altLang="en-US" sz="1200" b="1" spc="-150" dirty="0">
              <a:solidFill>
                <a:srgbClr val="FF0000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2FADECB-C314-ECC1-0B6C-0A17A4AD323F}"/>
              </a:ext>
            </a:extLst>
          </p:cNvPr>
          <p:cNvSpPr/>
          <p:nvPr/>
        </p:nvSpPr>
        <p:spPr>
          <a:xfrm>
            <a:off x="2031705" y="3830364"/>
            <a:ext cx="4610395" cy="386472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ysClr val="windowText" lastClr="000000"/>
                </a:solidFill>
              </a:rPr>
              <a:t>2. </a:t>
            </a:r>
            <a:r>
              <a:rPr lang="ko-KR" altLang="en-US" sz="1200" b="1" dirty="0">
                <a:solidFill>
                  <a:sysClr val="windowText" lastClr="000000"/>
                </a:solidFill>
              </a:rPr>
              <a:t>컴퓨팅 시스템의 구성 요소</a:t>
            </a:r>
            <a:endParaRPr lang="en-US" altLang="ko-KR" sz="12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DFD7552-1386-7FBE-7781-7119E10DAD29}"/>
              </a:ext>
            </a:extLst>
          </p:cNvPr>
          <p:cNvCxnSpPr>
            <a:cxnSpLocks/>
            <a:stCxn id="23" idx="2"/>
            <a:endCxn id="35" idx="0"/>
          </p:cNvCxnSpPr>
          <p:nvPr/>
        </p:nvCxnSpPr>
        <p:spPr>
          <a:xfrm>
            <a:off x="4336903" y="3623215"/>
            <a:ext cx="0" cy="207149"/>
          </a:xfrm>
          <a:prstGeom prst="line">
            <a:avLst/>
          </a:prstGeom>
          <a:noFill/>
          <a:ln w="158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EA57E184-0445-77A5-3A58-669A5347156A}"/>
              </a:ext>
            </a:extLst>
          </p:cNvPr>
          <p:cNvSpPr/>
          <p:nvPr/>
        </p:nvSpPr>
        <p:spPr>
          <a:xfrm>
            <a:off x="5137149" y="3923222"/>
            <a:ext cx="1395551" cy="20075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pc="-150" dirty="0">
                <a:solidFill>
                  <a:schemeClr val="bg1"/>
                </a:solidFill>
              </a:rPr>
              <a:t>HTML</a:t>
            </a:r>
            <a:r>
              <a:rPr lang="ko-KR" altLang="en-US" sz="1050" b="1" spc="-150" dirty="0">
                <a:solidFill>
                  <a:schemeClr val="bg1"/>
                </a:solidFill>
              </a:rPr>
              <a:t> 활동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BC34CA2-9CA2-364E-94EB-0C7101D4EB5B}"/>
              </a:ext>
            </a:extLst>
          </p:cNvPr>
          <p:cNvSpPr txBox="1"/>
          <p:nvPr/>
        </p:nvSpPr>
        <p:spPr>
          <a:xfrm>
            <a:off x="6779684" y="3885099"/>
            <a:ext cx="4610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/>
              <a:t>본문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B572C23-EF8E-E73F-1922-97A082A599CF}"/>
              </a:ext>
            </a:extLst>
          </p:cNvPr>
          <p:cNvGrpSpPr/>
          <p:nvPr/>
        </p:nvGrpSpPr>
        <p:grpSpPr>
          <a:xfrm>
            <a:off x="4314042" y="4313879"/>
            <a:ext cx="45720" cy="171926"/>
            <a:chOff x="2586842" y="4517079"/>
            <a:chExt cx="45720" cy="17192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DA9CCA40-4CE4-0377-E670-75CD7410A5A2}"/>
                </a:ext>
              </a:extLst>
            </p:cNvPr>
            <p:cNvSpPr/>
            <p:nvPr/>
          </p:nvSpPr>
          <p:spPr>
            <a:xfrm flipV="1">
              <a:off x="2586842" y="4517079"/>
              <a:ext cx="45720" cy="4572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96B664D-9D65-75BC-264D-BF6FEE3E74A6}"/>
                </a:ext>
              </a:extLst>
            </p:cNvPr>
            <p:cNvSpPr/>
            <p:nvPr/>
          </p:nvSpPr>
          <p:spPr>
            <a:xfrm flipV="1">
              <a:off x="2586842" y="4580182"/>
              <a:ext cx="45720" cy="4572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54ECD6DE-53DB-AB5F-2BAD-8D034279167E}"/>
                </a:ext>
              </a:extLst>
            </p:cNvPr>
            <p:cNvSpPr/>
            <p:nvPr/>
          </p:nvSpPr>
          <p:spPr>
            <a:xfrm flipV="1">
              <a:off x="2586842" y="4643285"/>
              <a:ext cx="45720" cy="4572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6B2220A0-3BC7-2042-CDB6-FAFBED7422F9}"/>
              </a:ext>
            </a:extLst>
          </p:cNvPr>
          <p:cNvSpPr/>
          <p:nvPr/>
        </p:nvSpPr>
        <p:spPr>
          <a:xfrm>
            <a:off x="2031705" y="4575695"/>
            <a:ext cx="4610395" cy="386472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200" b="1" dirty="0">
                <a:solidFill>
                  <a:sysClr val="windowText" lastClr="000000"/>
                </a:solidFill>
              </a:rPr>
              <a:t>단원 형성 평가</a:t>
            </a:r>
            <a:endParaRPr lang="en-US" altLang="ko-KR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0BDB75BE-ECBB-2770-944C-F65469D1D56C}"/>
              </a:ext>
            </a:extLst>
          </p:cNvPr>
          <p:cNvSpPr/>
          <p:nvPr/>
        </p:nvSpPr>
        <p:spPr>
          <a:xfrm>
            <a:off x="5137149" y="4668553"/>
            <a:ext cx="1395551" cy="20075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spc="-150" dirty="0">
                <a:solidFill>
                  <a:schemeClr val="bg1"/>
                </a:solidFill>
              </a:rPr>
              <a:t>퀴즈 활동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48ECE36-BEFA-C182-21C5-D909389AA96E}"/>
              </a:ext>
            </a:extLst>
          </p:cNvPr>
          <p:cNvSpPr txBox="1"/>
          <p:nvPr/>
        </p:nvSpPr>
        <p:spPr>
          <a:xfrm>
            <a:off x="6779684" y="4630430"/>
            <a:ext cx="4610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/>
              <a:t>단원 형성 평가 </a:t>
            </a:r>
            <a:r>
              <a:rPr lang="en-US" altLang="ko-KR" sz="1200" b="1" spc="-150" dirty="0"/>
              <a:t>10</a:t>
            </a:r>
            <a:r>
              <a:rPr lang="ko-KR" altLang="en-US" sz="1200" b="1" spc="-150" dirty="0"/>
              <a:t>문항</a:t>
            </a:r>
            <a:r>
              <a:rPr lang="en-US" altLang="ko-KR" sz="1200" b="1" spc="-150" dirty="0"/>
              <a:t>(</a:t>
            </a:r>
            <a:r>
              <a:rPr lang="ko-KR" altLang="en-US" sz="1200" b="1" spc="-150" dirty="0"/>
              <a:t>기존 </a:t>
            </a:r>
            <a:r>
              <a:rPr lang="ko-KR" altLang="en-US" sz="1200" b="1" spc="-150" dirty="0" err="1"/>
              <a:t>심의본</a:t>
            </a:r>
            <a:r>
              <a:rPr lang="ko-KR" altLang="en-US" sz="1200" b="1" spc="-150" dirty="0"/>
              <a:t> 갈림길 문항 선별</a:t>
            </a:r>
            <a:r>
              <a:rPr lang="en-US" altLang="ko-KR" sz="1200" b="1" spc="-150" dirty="0"/>
              <a:t>, </a:t>
            </a:r>
            <a:r>
              <a:rPr lang="ko-KR" altLang="en-US" sz="1200" b="1" spc="-150" dirty="0"/>
              <a:t>총 </a:t>
            </a:r>
            <a:r>
              <a:rPr lang="en-US" altLang="ko-KR" sz="1200" b="1" spc="-150" dirty="0"/>
              <a:t>10</a:t>
            </a:r>
            <a:r>
              <a:rPr lang="ko-KR" altLang="en-US" sz="1200" b="1" spc="-150" dirty="0"/>
              <a:t>문항으로 제작</a:t>
            </a:r>
            <a:r>
              <a:rPr lang="en-US" altLang="ko-KR" sz="1200" b="1" spc="-150" dirty="0"/>
              <a:t>)</a:t>
            </a:r>
            <a:endParaRPr lang="ko-KR" altLang="en-US" sz="1200" b="1" spc="-150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1FF9499-0CAC-CBE2-3655-BD729FDA85E6}"/>
              </a:ext>
            </a:extLst>
          </p:cNvPr>
          <p:cNvSpPr/>
          <p:nvPr/>
        </p:nvSpPr>
        <p:spPr>
          <a:xfrm>
            <a:off x="265386" y="5391208"/>
            <a:ext cx="2521245" cy="386472"/>
          </a:xfrm>
          <a:prstGeom prst="roundRect">
            <a:avLst>
              <a:gd name="adj" fmla="val 12172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200" b="1" dirty="0">
                <a:solidFill>
                  <a:sysClr val="windowText" lastClr="000000"/>
                </a:solidFill>
              </a:rPr>
              <a:t>학습 내용 요약 정리</a:t>
            </a:r>
            <a:endParaRPr lang="en-US" altLang="ko-KR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3F099F76-C8EA-13AA-2BEC-662FD571C8A6}"/>
              </a:ext>
            </a:extLst>
          </p:cNvPr>
          <p:cNvSpPr/>
          <p:nvPr/>
        </p:nvSpPr>
        <p:spPr>
          <a:xfrm>
            <a:off x="1872808" y="5484066"/>
            <a:ext cx="856674" cy="20075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pc="-150" dirty="0">
                <a:solidFill>
                  <a:schemeClr val="bg1"/>
                </a:solidFill>
              </a:rPr>
              <a:t>HTML</a:t>
            </a:r>
            <a:r>
              <a:rPr lang="ko-KR" altLang="en-US" sz="1050" b="1" spc="-150" dirty="0">
                <a:solidFill>
                  <a:schemeClr val="bg1"/>
                </a:solidFill>
              </a:rPr>
              <a:t> 활동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D389E38-B0D0-8C56-33B2-FEB5FDE25DA6}"/>
              </a:ext>
            </a:extLst>
          </p:cNvPr>
          <p:cNvCxnSpPr>
            <a:cxnSpLocks/>
            <a:stCxn id="47" idx="2"/>
            <a:endCxn id="51" idx="0"/>
          </p:cNvCxnSpPr>
          <p:nvPr/>
        </p:nvCxnSpPr>
        <p:spPr>
          <a:xfrm flipH="1">
            <a:off x="1526009" y="4962167"/>
            <a:ext cx="2810894" cy="429041"/>
          </a:xfrm>
          <a:prstGeom prst="line">
            <a:avLst/>
          </a:prstGeom>
          <a:noFill/>
          <a:ln w="158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65125A4A-4072-9194-3E7D-A8386CE15A04}"/>
              </a:ext>
            </a:extLst>
          </p:cNvPr>
          <p:cNvSpPr/>
          <p:nvPr/>
        </p:nvSpPr>
        <p:spPr>
          <a:xfrm>
            <a:off x="3076280" y="5391208"/>
            <a:ext cx="2521245" cy="386472"/>
          </a:xfrm>
          <a:prstGeom prst="roundRect">
            <a:avLst>
              <a:gd name="adj" fmla="val 12172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200" b="1" dirty="0">
                <a:solidFill>
                  <a:sysClr val="windowText" lastClr="000000"/>
                </a:solidFill>
              </a:rPr>
              <a:t>학습 내용 요약 정리</a:t>
            </a:r>
            <a:endParaRPr lang="en-US" altLang="ko-KR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10CA5F07-103A-B5A2-E41E-371235469B84}"/>
              </a:ext>
            </a:extLst>
          </p:cNvPr>
          <p:cNvSpPr/>
          <p:nvPr/>
        </p:nvSpPr>
        <p:spPr>
          <a:xfrm>
            <a:off x="4683702" y="5484066"/>
            <a:ext cx="856674" cy="20075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pc="-150" dirty="0">
                <a:solidFill>
                  <a:schemeClr val="bg1"/>
                </a:solidFill>
              </a:rPr>
              <a:t>HTML</a:t>
            </a:r>
            <a:r>
              <a:rPr lang="ko-KR" altLang="en-US" sz="1050" b="1" spc="-150" dirty="0">
                <a:solidFill>
                  <a:schemeClr val="bg1"/>
                </a:solidFill>
              </a:rPr>
              <a:t> 활동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924AA21B-8BCF-2F17-C1D1-9BC44B2AC52A}"/>
              </a:ext>
            </a:extLst>
          </p:cNvPr>
          <p:cNvCxnSpPr>
            <a:cxnSpLocks/>
            <a:stCxn id="47" idx="2"/>
            <a:endCxn id="57" idx="0"/>
          </p:cNvCxnSpPr>
          <p:nvPr/>
        </p:nvCxnSpPr>
        <p:spPr>
          <a:xfrm>
            <a:off x="4336903" y="4962167"/>
            <a:ext cx="0" cy="429041"/>
          </a:xfrm>
          <a:prstGeom prst="line">
            <a:avLst/>
          </a:prstGeom>
          <a:noFill/>
          <a:ln w="158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AC457227-3A6C-BDC0-E0A5-F1670E39C28C}"/>
              </a:ext>
            </a:extLst>
          </p:cNvPr>
          <p:cNvSpPr/>
          <p:nvPr/>
        </p:nvSpPr>
        <p:spPr>
          <a:xfrm>
            <a:off x="5887175" y="5391208"/>
            <a:ext cx="2521245" cy="386472"/>
          </a:xfrm>
          <a:prstGeom prst="roundRect">
            <a:avLst>
              <a:gd name="adj" fmla="val 12172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200" b="1" dirty="0">
                <a:solidFill>
                  <a:sysClr val="windowText" lastClr="000000"/>
                </a:solidFill>
              </a:rPr>
              <a:t>학습 내용 요약 정리</a:t>
            </a:r>
            <a:endParaRPr lang="en-US" altLang="ko-KR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B56C39EC-E464-62B0-73AE-8E6F92E09149}"/>
              </a:ext>
            </a:extLst>
          </p:cNvPr>
          <p:cNvSpPr/>
          <p:nvPr/>
        </p:nvSpPr>
        <p:spPr>
          <a:xfrm>
            <a:off x="7494597" y="5484066"/>
            <a:ext cx="856674" cy="20075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pc="-150" dirty="0">
                <a:solidFill>
                  <a:schemeClr val="bg1"/>
                </a:solidFill>
              </a:rPr>
              <a:t>HTML</a:t>
            </a:r>
            <a:r>
              <a:rPr lang="ko-KR" altLang="en-US" sz="1050" b="1" spc="-150" dirty="0">
                <a:solidFill>
                  <a:schemeClr val="bg1"/>
                </a:solidFill>
              </a:rPr>
              <a:t> 활동</a:t>
            </a: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D9377690-22F8-6869-4AD9-97E6FE56BE29}"/>
              </a:ext>
            </a:extLst>
          </p:cNvPr>
          <p:cNvCxnSpPr>
            <a:cxnSpLocks/>
            <a:stCxn id="47" idx="2"/>
            <a:endCxn id="63" idx="0"/>
          </p:cNvCxnSpPr>
          <p:nvPr/>
        </p:nvCxnSpPr>
        <p:spPr>
          <a:xfrm>
            <a:off x="4336903" y="4962167"/>
            <a:ext cx="2810895" cy="429041"/>
          </a:xfrm>
          <a:prstGeom prst="line">
            <a:avLst/>
          </a:prstGeom>
          <a:noFill/>
          <a:ln w="158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5C51722B-E279-EBDD-46AC-E477F47F648B}"/>
              </a:ext>
            </a:extLst>
          </p:cNvPr>
          <p:cNvCxnSpPr>
            <a:cxnSpLocks/>
            <a:stCxn id="51" idx="2"/>
            <a:endCxn id="75" idx="0"/>
          </p:cNvCxnSpPr>
          <p:nvPr/>
        </p:nvCxnSpPr>
        <p:spPr>
          <a:xfrm>
            <a:off x="1526009" y="5777680"/>
            <a:ext cx="0" cy="278971"/>
          </a:xfrm>
          <a:prstGeom prst="line">
            <a:avLst/>
          </a:prstGeom>
          <a:noFill/>
          <a:ln w="158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4C32348D-39C5-7EE7-1505-861620F54CDD}"/>
              </a:ext>
            </a:extLst>
          </p:cNvPr>
          <p:cNvSpPr/>
          <p:nvPr/>
        </p:nvSpPr>
        <p:spPr>
          <a:xfrm>
            <a:off x="265386" y="6056651"/>
            <a:ext cx="2521245" cy="386472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ysClr val="windowText" lastClr="000000"/>
                </a:solidFill>
              </a:rPr>
              <a:t>OX</a:t>
            </a:r>
            <a:r>
              <a:rPr lang="ko-KR" altLang="en-US" sz="1200" b="1" dirty="0">
                <a:solidFill>
                  <a:sysClr val="windowText" lastClr="000000"/>
                </a:solidFill>
              </a:rPr>
              <a:t>퀴즈</a:t>
            </a:r>
            <a:endParaRPr lang="en-US" altLang="ko-KR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AA104701-6216-385B-5ECB-F748A5D0CADB}"/>
              </a:ext>
            </a:extLst>
          </p:cNvPr>
          <p:cNvSpPr/>
          <p:nvPr/>
        </p:nvSpPr>
        <p:spPr>
          <a:xfrm>
            <a:off x="1872808" y="6149509"/>
            <a:ext cx="856674" cy="20075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spc="-150" dirty="0">
                <a:solidFill>
                  <a:schemeClr val="bg1"/>
                </a:solidFill>
              </a:rPr>
              <a:t>퀴즈 활동</a:t>
            </a: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057A3B6E-4582-7991-BBD1-2273BE441AC9}"/>
              </a:ext>
            </a:extLst>
          </p:cNvPr>
          <p:cNvCxnSpPr>
            <a:cxnSpLocks/>
            <a:stCxn id="57" idx="2"/>
            <a:endCxn id="80" idx="0"/>
          </p:cNvCxnSpPr>
          <p:nvPr/>
        </p:nvCxnSpPr>
        <p:spPr>
          <a:xfrm>
            <a:off x="4336903" y="5777680"/>
            <a:ext cx="0" cy="278971"/>
          </a:xfrm>
          <a:prstGeom prst="line">
            <a:avLst/>
          </a:prstGeom>
          <a:noFill/>
          <a:ln w="158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E697EA31-80B3-56D6-5AF2-0FAC94BE8E91}"/>
              </a:ext>
            </a:extLst>
          </p:cNvPr>
          <p:cNvSpPr/>
          <p:nvPr/>
        </p:nvSpPr>
        <p:spPr>
          <a:xfrm>
            <a:off x="3076280" y="6056651"/>
            <a:ext cx="2521245" cy="386472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200" b="1" dirty="0">
                <a:solidFill>
                  <a:sysClr val="windowText" lastClr="000000"/>
                </a:solidFill>
              </a:rPr>
              <a:t>단원 내용 정리하기</a:t>
            </a:r>
            <a:endParaRPr lang="en-US" altLang="ko-KR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C211341A-2945-5300-C7FF-1C6C5E651B98}"/>
              </a:ext>
            </a:extLst>
          </p:cNvPr>
          <p:cNvSpPr/>
          <p:nvPr/>
        </p:nvSpPr>
        <p:spPr>
          <a:xfrm>
            <a:off x="4683702" y="6149509"/>
            <a:ext cx="856674" cy="20075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spc="-150" dirty="0">
                <a:solidFill>
                  <a:schemeClr val="bg1"/>
                </a:solidFill>
              </a:rPr>
              <a:t>활동지 활동</a:t>
            </a: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32C17B89-9CA7-C774-1CCE-251AE29C2A2C}"/>
              </a:ext>
            </a:extLst>
          </p:cNvPr>
          <p:cNvCxnSpPr>
            <a:cxnSpLocks/>
            <a:stCxn id="63" idx="2"/>
            <a:endCxn id="85" idx="0"/>
          </p:cNvCxnSpPr>
          <p:nvPr/>
        </p:nvCxnSpPr>
        <p:spPr>
          <a:xfrm flipH="1">
            <a:off x="7147797" y="5777680"/>
            <a:ext cx="1" cy="278971"/>
          </a:xfrm>
          <a:prstGeom prst="line">
            <a:avLst/>
          </a:prstGeom>
          <a:noFill/>
          <a:ln w="158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54327A7D-B200-726B-11CA-4E1E08813A93}"/>
              </a:ext>
            </a:extLst>
          </p:cNvPr>
          <p:cNvSpPr/>
          <p:nvPr/>
        </p:nvSpPr>
        <p:spPr>
          <a:xfrm>
            <a:off x="5887174" y="6056651"/>
            <a:ext cx="2521245" cy="386472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200" b="1" dirty="0">
                <a:solidFill>
                  <a:sysClr val="windowText" lastClr="000000"/>
                </a:solidFill>
              </a:rPr>
              <a:t>서술형 평가 문항</a:t>
            </a:r>
            <a:endParaRPr lang="en-US" altLang="ko-KR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3C459E7A-077E-403B-1AC5-471B639EFDB2}"/>
              </a:ext>
            </a:extLst>
          </p:cNvPr>
          <p:cNvSpPr/>
          <p:nvPr/>
        </p:nvSpPr>
        <p:spPr>
          <a:xfrm>
            <a:off x="7494596" y="6149509"/>
            <a:ext cx="856674" cy="20075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spc="-150" dirty="0">
                <a:solidFill>
                  <a:schemeClr val="bg1"/>
                </a:solidFill>
              </a:rPr>
              <a:t>퀴즈 활동</a:t>
            </a: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415D2538-5CF9-D90F-8338-CD80BFF2AE05}"/>
              </a:ext>
            </a:extLst>
          </p:cNvPr>
          <p:cNvSpPr/>
          <p:nvPr/>
        </p:nvSpPr>
        <p:spPr>
          <a:xfrm>
            <a:off x="316628" y="5112237"/>
            <a:ext cx="1054972" cy="208048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/>
              <a:t>더 넓게</a:t>
            </a:r>
            <a:r>
              <a:rPr lang="en-US" altLang="ko-KR" sz="1200" b="1" dirty="0"/>
              <a:t>[</a:t>
            </a:r>
            <a:r>
              <a:rPr lang="ko-KR" altLang="en-US" sz="1200" b="1" dirty="0"/>
              <a:t>보완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71430774-262A-8A29-8FB9-1C46DD5D87E2}"/>
              </a:ext>
            </a:extLst>
          </p:cNvPr>
          <p:cNvSpPr/>
          <p:nvPr/>
        </p:nvSpPr>
        <p:spPr>
          <a:xfrm>
            <a:off x="3076280" y="5112237"/>
            <a:ext cx="1054972" cy="208048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/>
              <a:t>더 멀리</a:t>
            </a:r>
            <a:r>
              <a:rPr lang="en-US" altLang="ko-KR" sz="1200" b="1" dirty="0"/>
              <a:t>[</a:t>
            </a:r>
            <a:r>
              <a:rPr lang="ko-KR" altLang="en-US" sz="1200" b="1" dirty="0"/>
              <a:t>기본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87C2225D-6DD2-4F5D-6F8F-B6B395079FDC}"/>
              </a:ext>
            </a:extLst>
          </p:cNvPr>
          <p:cNvSpPr/>
          <p:nvPr/>
        </p:nvSpPr>
        <p:spPr>
          <a:xfrm>
            <a:off x="7353447" y="5112237"/>
            <a:ext cx="1054972" cy="208048"/>
          </a:xfrm>
          <a:prstGeom prst="roundRect">
            <a:avLst>
              <a:gd name="adj" fmla="val 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/>
              <a:t>더 높이</a:t>
            </a:r>
            <a:r>
              <a:rPr lang="en-US" altLang="ko-KR" sz="1200" b="1" dirty="0"/>
              <a:t>[</a:t>
            </a:r>
            <a:r>
              <a:rPr lang="ko-KR" altLang="en-US" sz="1200" b="1" dirty="0"/>
              <a:t>정복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63931285-C824-00AA-B693-AE07FD6F1C29}"/>
              </a:ext>
            </a:extLst>
          </p:cNvPr>
          <p:cNvSpPr/>
          <p:nvPr/>
        </p:nvSpPr>
        <p:spPr>
          <a:xfrm>
            <a:off x="6331674" y="413957"/>
            <a:ext cx="2996476" cy="20075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spc="-150" dirty="0">
                <a:solidFill>
                  <a:schemeClr val="bg1"/>
                </a:solidFill>
              </a:rPr>
              <a:t>기본형</a:t>
            </a:r>
            <a:r>
              <a:rPr lang="en-US" altLang="ko-KR" sz="1050" b="1" spc="-150" dirty="0">
                <a:solidFill>
                  <a:schemeClr val="bg1"/>
                </a:solidFill>
              </a:rPr>
              <a:t>, </a:t>
            </a:r>
            <a:r>
              <a:rPr lang="ko-KR" altLang="en-US" sz="1050" b="1" spc="-150" dirty="0">
                <a:solidFill>
                  <a:schemeClr val="bg1"/>
                </a:solidFill>
              </a:rPr>
              <a:t>프로젝트 중심 단원에 대한 견본 추후 제공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6B50014-4DB1-FCC2-26B3-4F6666FD4701}"/>
              </a:ext>
            </a:extLst>
          </p:cNvPr>
          <p:cNvSpPr txBox="1"/>
          <p:nvPr/>
        </p:nvSpPr>
        <p:spPr>
          <a:xfrm>
            <a:off x="8494185" y="5440378"/>
            <a:ext cx="2059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/>
              <a:t>난이도별 갈림길 공통 콘텐츠</a:t>
            </a:r>
          </a:p>
        </p:txBody>
      </p:sp>
    </p:spTree>
    <p:extLst>
      <p:ext uri="{BB962C8B-B14F-4D97-AF65-F5344CB8AC3E}">
        <p14:creationId xmlns:p14="http://schemas.microsoft.com/office/powerpoint/2010/main" val="3476576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DA0082-B16C-C2A1-67A7-A97DE0AE03DB}"/>
              </a:ext>
            </a:extLst>
          </p:cNvPr>
          <p:cNvSpPr txBox="1"/>
          <p:nvPr/>
        </p:nvSpPr>
        <p:spPr>
          <a:xfrm>
            <a:off x="2189878" y="345058"/>
            <a:ext cx="4839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/>
              <a:t>중단원</a:t>
            </a:r>
            <a:r>
              <a:rPr lang="ko-KR" altLang="en-US" sz="1600" b="1" dirty="0"/>
              <a:t> 정리</a:t>
            </a:r>
            <a:endParaRPr lang="en-US" altLang="ko-KR" sz="1600" b="1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9338FCD-983D-2A65-1EEA-487C0ECA079F}"/>
              </a:ext>
            </a:extLst>
          </p:cNvPr>
          <p:cNvSpPr/>
          <p:nvPr/>
        </p:nvSpPr>
        <p:spPr>
          <a:xfrm>
            <a:off x="316629" y="285719"/>
            <a:ext cx="1766172" cy="457232"/>
          </a:xfrm>
          <a:prstGeom prst="roundRect">
            <a:avLst>
              <a:gd name="adj" fmla="val 2259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pc="-150" dirty="0">
                <a:solidFill>
                  <a:schemeClr val="bg1"/>
                </a:solidFill>
              </a:rPr>
              <a:t>코스별 활동 구조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27649A7-E55C-80F0-4C0C-7FB3B305D604}"/>
              </a:ext>
            </a:extLst>
          </p:cNvPr>
          <p:cNvSpPr/>
          <p:nvPr/>
        </p:nvSpPr>
        <p:spPr>
          <a:xfrm>
            <a:off x="304505" y="1062206"/>
            <a:ext cx="4610395" cy="607843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세상을 바꾸는 정보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74693CB-D323-1B25-19B1-454E3A704500}"/>
              </a:ext>
            </a:extLst>
          </p:cNvPr>
          <p:cNvSpPr/>
          <p:nvPr/>
        </p:nvSpPr>
        <p:spPr>
          <a:xfrm>
            <a:off x="304505" y="2147617"/>
            <a:ext cx="4610395" cy="607843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배운 내용 정리하기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5CF6DCA-0E97-1207-29BD-7312539B917A}"/>
              </a:ext>
            </a:extLst>
          </p:cNvPr>
          <p:cNvSpPr/>
          <p:nvPr/>
        </p:nvSpPr>
        <p:spPr>
          <a:xfrm>
            <a:off x="3409950" y="1208253"/>
            <a:ext cx="1395551" cy="31574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동영상 활동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2C849DB-05D0-D4EE-8E98-7EF789B84DE7}"/>
              </a:ext>
            </a:extLst>
          </p:cNvPr>
          <p:cNvSpPr/>
          <p:nvPr/>
        </p:nvSpPr>
        <p:spPr>
          <a:xfrm>
            <a:off x="3409950" y="2293664"/>
            <a:ext cx="1395551" cy="31574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</a:rPr>
              <a:t>HTML </a:t>
            </a:r>
            <a:r>
              <a:rPr lang="ko-KR" altLang="en-US" sz="1200" b="1" spc="-150" dirty="0">
                <a:solidFill>
                  <a:schemeClr val="bg1"/>
                </a:solidFill>
              </a:rPr>
              <a:t>활동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FFA4B-F67C-FD39-5F7E-F8074AFDFE44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2609703" y="1670049"/>
            <a:ext cx="0" cy="477568"/>
          </a:xfrm>
          <a:prstGeom prst="line">
            <a:avLst/>
          </a:prstGeom>
          <a:noFill/>
          <a:ln w="158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2C9AC31-608C-4E23-21BA-04F4ADD2A76C}"/>
              </a:ext>
            </a:extLst>
          </p:cNvPr>
          <p:cNvSpPr txBox="1"/>
          <p:nvPr/>
        </p:nvSpPr>
        <p:spPr>
          <a:xfrm>
            <a:off x="5052484" y="1196850"/>
            <a:ext cx="5742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/>
              <a:t>읽을거리 동영상 제작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2B09EE-6666-17A1-43F5-0C4A39D59BB6}"/>
              </a:ext>
            </a:extLst>
          </p:cNvPr>
          <p:cNvSpPr txBox="1"/>
          <p:nvPr/>
        </p:nvSpPr>
        <p:spPr>
          <a:xfrm>
            <a:off x="5052484" y="2282261"/>
            <a:ext cx="6098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 err="1"/>
              <a:t>중단원</a:t>
            </a:r>
            <a:r>
              <a:rPr lang="ko-KR" altLang="en-US" sz="1600" b="1" spc="-150" dirty="0"/>
              <a:t> 위계의 </a:t>
            </a:r>
            <a:r>
              <a:rPr lang="en-US" altLang="ko-KR" sz="1600" b="1" spc="-150" dirty="0"/>
              <a:t>OX </a:t>
            </a:r>
            <a:r>
              <a:rPr lang="ko-KR" altLang="en-US" sz="1600" b="1" spc="-150" dirty="0"/>
              <a:t>및 </a:t>
            </a:r>
            <a:r>
              <a:rPr lang="ko-KR" altLang="en-US" sz="1600" b="1" spc="-150" dirty="0" err="1"/>
              <a:t>단답</a:t>
            </a:r>
            <a:r>
              <a:rPr lang="ko-KR" altLang="en-US" sz="1600" b="1" spc="-150" dirty="0"/>
              <a:t> 퀴즈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45CEA0-17AB-3AA5-B434-78B6EC84F785}"/>
              </a:ext>
            </a:extLst>
          </p:cNvPr>
          <p:cNvSpPr txBox="1"/>
          <p:nvPr/>
        </p:nvSpPr>
        <p:spPr>
          <a:xfrm>
            <a:off x="5052484" y="3367672"/>
            <a:ext cx="5380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/>
              <a:t>성취 기준 점검 리스트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58EB8D6-7D06-5D66-34A3-01FEAA6D1E19}"/>
              </a:ext>
            </a:extLst>
          </p:cNvPr>
          <p:cNvSpPr/>
          <p:nvPr/>
        </p:nvSpPr>
        <p:spPr>
          <a:xfrm>
            <a:off x="304505" y="3233028"/>
            <a:ext cx="4610395" cy="607843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스스로 점검하기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56B104D9-9B30-ED1D-FC56-ACA574F9FD1F}"/>
              </a:ext>
            </a:extLst>
          </p:cNvPr>
          <p:cNvSpPr/>
          <p:nvPr/>
        </p:nvSpPr>
        <p:spPr>
          <a:xfrm>
            <a:off x="3409950" y="3379075"/>
            <a:ext cx="1395551" cy="31574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활동지 활동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EBB2AE7-35E5-06CC-BE5F-20DDEE347B8A}"/>
              </a:ext>
            </a:extLst>
          </p:cNvPr>
          <p:cNvCxnSpPr>
            <a:cxnSpLocks/>
            <a:stCxn id="8" idx="2"/>
            <a:endCxn id="25" idx="0"/>
          </p:cNvCxnSpPr>
          <p:nvPr/>
        </p:nvCxnSpPr>
        <p:spPr>
          <a:xfrm>
            <a:off x="2609703" y="2755460"/>
            <a:ext cx="0" cy="477568"/>
          </a:xfrm>
          <a:prstGeom prst="line">
            <a:avLst/>
          </a:prstGeom>
          <a:noFill/>
          <a:ln w="158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8D3772E-3A8B-991B-EEEE-E2DB7731367D}"/>
              </a:ext>
            </a:extLst>
          </p:cNvPr>
          <p:cNvSpPr/>
          <p:nvPr/>
        </p:nvSpPr>
        <p:spPr>
          <a:xfrm>
            <a:off x="304505" y="4318438"/>
            <a:ext cx="4610395" cy="607843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핵심 질문에 답하기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EF50702-8C91-B62A-53BD-ACAEC72B9550}"/>
              </a:ext>
            </a:extLst>
          </p:cNvPr>
          <p:cNvSpPr/>
          <p:nvPr/>
        </p:nvSpPr>
        <p:spPr>
          <a:xfrm>
            <a:off x="3409950" y="4464485"/>
            <a:ext cx="1395551" cy="31574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퀴즈 활동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B15FAE9-7BAC-9DEB-FC72-24ED8743D179}"/>
              </a:ext>
            </a:extLst>
          </p:cNvPr>
          <p:cNvCxnSpPr>
            <a:cxnSpLocks/>
            <a:stCxn id="25" idx="2"/>
            <a:endCxn id="35" idx="0"/>
          </p:cNvCxnSpPr>
          <p:nvPr/>
        </p:nvCxnSpPr>
        <p:spPr>
          <a:xfrm>
            <a:off x="2609703" y="3840871"/>
            <a:ext cx="0" cy="477567"/>
          </a:xfrm>
          <a:prstGeom prst="line">
            <a:avLst/>
          </a:prstGeom>
          <a:noFill/>
          <a:ln w="158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8FCF802-55F5-6AD9-7C7B-C22D27D18E09}"/>
              </a:ext>
            </a:extLst>
          </p:cNvPr>
          <p:cNvSpPr txBox="1"/>
          <p:nvPr/>
        </p:nvSpPr>
        <p:spPr>
          <a:xfrm>
            <a:off x="5052484" y="4453082"/>
            <a:ext cx="53805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/>
              <a:t>제시된 필수 키워드를 통해 핵심 질문에 답을 적어보도록 함</a:t>
            </a:r>
            <a:r>
              <a:rPr lang="en-US" altLang="ko-KR" sz="1600" b="1" spc="-150" dirty="0"/>
              <a:t>.</a:t>
            </a:r>
          </a:p>
          <a:p>
            <a:r>
              <a:rPr lang="en-US" altLang="ko-KR" sz="1600" b="1" spc="-150" dirty="0"/>
              <a:t>(</a:t>
            </a:r>
            <a:r>
              <a:rPr lang="ko-KR" altLang="en-US" sz="1600" b="1" spc="-150" dirty="0"/>
              <a:t>서술형 평가</a:t>
            </a:r>
            <a:r>
              <a:rPr lang="en-US" altLang="ko-KR" sz="1600" b="1" spc="-150" dirty="0"/>
              <a:t>)</a:t>
            </a:r>
            <a:endParaRPr lang="ko-KR" altLang="en-US" sz="1600" b="1" spc="-150" dirty="0"/>
          </a:p>
        </p:txBody>
      </p:sp>
    </p:spTree>
    <p:extLst>
      <p:ext uri="{BB962C8B-B14F-4D97-AF65-F5344CB8AC3E}">
        <p14:creationId xmlns:p14="http://schemas.microsoft.com/office/powerpoint/2010/main" val="2683197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DA0082-B16C-C2A1-67A7-A97DE0AE03DB}"/>
              </a:ext>
            </a:extLst>
          </p:cNvPr>
          <p:cNvSpPr txBox="1"/>
          <p:nvPr/>
        </p:nvSpPr>
        <p:spPr>
          <a:xfrm>
            <a:off x="2189878" y="345058"/>
            <a:ext cx="4839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대단원 평가</a:t>
            </a:r>
            <a:endParaRPr lang="en-US" altLang="ko-KR" sz="1600" b="1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9338FCD-983D-2A65-1EEA-487C0ECA079F}"/>
              </a:ext>
            </a:extLst>
          </p:cNvPr>
          <p:cNvSpPr/>
          <p:nvPr/>
        </p:nvSpPr>
        <p:spPr>
          <a:xfrm>
            <a:off x="316629" y="285719"/>
            <a:ext cx="1766172" cy="457232"/>
          </a:xfrm>
          <a:prstGeom prst="roundRect">
            <a:avLst>
              <a:gd name="adj" fmla="val 2259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pc="-150" dirty="0">
                <a:solidFill>
                  <a:schemeClr val="bg1"/>
                </a:solidFill>
              </a:rPr>
              <a:t>코스별 활동 구조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27649A7-E55C-80F0-4C0C-7FB3B305D604}"/>
              </a:ext>
            </a:extLst>
          </p:cNvPr>
          <p:cNvSpPr/>
          <p:nvPr/>
        </p:nvSpPr>
        <p:spPr>
          <a:xfrm>
            <a:off x="304505" y="1062206"/>
            <a:ext cx="4610395" cy="607843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배운 내용 확인하기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74693CB-D323-1B25-19B1-454E3A704500}"/>
              </a:ext>
            </a:extLst>
          </p:cNvPr>
          <p:cNvSpPr/>
          <p:nvPr/>
        </p:nvSpPr>
        <p:spPr>
          <a:xfrm>
            <a:off x="304505" y="2147617"/>
            <a:ext cx="4610395" cy="607843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배운 내용 확장하기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74D0CB9-4A74-D2A1-A7D6-FBA8CD1811D7}"/>
              </a:ext>
            </a:extLst>
          </p:cNvPr>
          <p:cNvSpPr/>
          <p:nvPr/>
        </p:nvSpPr>
        <p:spPr>
          <a:xfrm>
            <a:off x="304505" y="3233028"/>
            <a:ext cx="4610395" cy="607843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배움 마무리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5CF6DCA-0E97-1207-29BD-7312539B917A}"/>
              </a:ext>
            </a:extLst>
          </p:cNvPr>
          <p:cNvSpPr/>
          <p:nvPr/>
        </p:nvSpPr>
        <p:spPr>
          <a:xfrm>
            <a:off x="3409950" y="1208253"/>
            <a:ext cx="1395551" cy="31574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퀴즈 활동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2C849DB-05D0-D4EE-8E98-7EF789B84DE7}"/>
              </a:ext>
            </a:extLst>
          </p:cNvPr>
          <p:cNvSpPr/>
          <p:nvPr/>
        </p:nvSpPr>
        <p:spPr>
          <a:xfrm>
            <a:off x="3409950" y="2293664"/>
            <a:ext cx="1395551" cy="31574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활동지 활동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4560C86-0787-8CE8-6CEA-555F29B96D90}"/>
              </a:ext>
            </a:extLst>
          </p:cNvPr>
          <p:cNvSpPr/>
          <p:nvPr/>
        </p:nvSpPr>
        <p:spPr>
          <a:xfrm>
            <a:off x="3409950" y="3379075"/>
            <a:ext cx="1395551" cy="31574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보드 활동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FFA4B-F67C-FD39-5F7E-F8074AFDFE44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2609703" y="1670049"/>
            <a:ext cx="0" cy="477568"/>
          </a:xfrm>
          <a:prstGeom prst="line">
            <a:avLst/>
          </a:prstGeom>
          <a:noFill/>
          <a:ln w="158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36F1F6C-29A9-18AF-BBF0-FCC22C0FC48D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2609703" y="2755460"/>
            <a:ext cx="0" cy="477568"/>
          </a:xfrm>
          <a:prstGeom prst="line">
            <a:avLst/>
          </a:prstGeom>
          <a:noFill/>
          <a:ln w="158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2C9AC31-608C-4E23-21BA-04F4ADD2A76C}"/>
              </a:ext>
            </a:extLst>
          </p:cNvPr>
          <p:cNvSpPr txBox="1"/>
          <p:nvPr/>
        </p:nvSpPr>
        <p:spPr>
          <a:xfrm>
            <a:off x="5052484" y="1196850"/>
            <a:ext cx="5742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/>
              <a:t>객관식 평가 문항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2B09EE-6666-17A1-43F5-0C4A39D59BB6}"/>
              </a:ext>
            </a:extLst>
          </p:cNvPr>
          <p:cNvSpPr txBox="1"/>
          <p:nvPr/>
        </p:nvSpPr>
        <p:spPr>
          <a:xfrm>
            <a:off x="5052484" y="2282261"/>
            <a:ext cx="5380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/>
              <a:t>서술 및 논술형 평가 문항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8658D2-44C2-A55C-099F-0DB2D42F40C0}"/>
              </a:ext>
            </a:extLst>
          </p:cNvPr>
          <p:cNvSpPr txBox="1"/>
          <p:nvPr/>
        </p:nvSpPr>
        <p:spPr>
          <a:xfrm>
            <a:off x="5052484" y="3379075"/>
            <a:ext cx="6256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/>
              <a:t>알게 된 것</a:t>
            </a:r>
            <a:r>
              <a:rPr lang="en-US" altLang="ko-KR" sz="1600" b="1" spc="-150" dirty="0"/>
              <a:t>(</a:t>
            </a:r>
            <a:r>
              <a:rPr lang="ko-KR" altLang="en-US" sz="1600" b="1" spc="-150" dirty="0"/>
              <a:t>체크리스트</a:t>
            </a:r>
            <a:r>
              <a:rPr lang="en-US" altLang="ko-KR" sz="1600" b="1" spc="-150" dirty="0"/>
              <a:t>)</a:t>
            </a:r>
            <a:r>
              <a:rPr lang="ko-KR" altLang="en-US" sz="1600" b="1" spc="-150" dirty="0"/>
              <a:t>를 기반으로 학습한 내용 소감과 느낀 점 공유</a:t>
            </a:r>
          </a:p>
        </p:txBody>
      </p:sp>
    </p:spTree>
    <p:extLst>
      <p:ext uri="{BB962C8B-B14F-4D97-AF65-F5344CB8AC3E}">
        <p14:creationId xmlns:p14="http://schemas.microsoft.com/office/powerpoint/2010/main" val="2744571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F9FF531B-7F60-56CA-5986-F75B8C98B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88" y="1759588"/>
            <a:ext cx="9065773" cy="48983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D01436-E6BC-2ACE-D889-9FC203AC4ACA}"/>
              </a:ext>
            </a:extLst>
          </p:cNvPr>
          <p:cNvSpPr txBox="1"/>
          <p:nvPr/>
        </p:nvSpPr>
        <p:spPr>
          <a:xfrm>
            <a:off x="436321" y="2492549"/>
            <a:ext cx="4123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/>
              <a:t>컴퓨팅 시스템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EB6FB76-7507-B714-12BD-03E5C01E2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01" y="1529621"/>
            <a:ext cx="626107" cy="8046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EFF11D-D9E4-41E5-2046-1E17B25AE691}"/>
              </a:ext>
            </a:extLst>
          </p:cNvPr>
          <p:cNvSpPr txBox="1"/>
          <p:nvPr/>
        </p:nvSpPr>
        <p:spPr>
          <a:xfrm>
            <a:off x="436321" y="2907844"/>
            <a:ext cx="2470831" cy="786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spc="-150" dirty="0"/>
              <a:t>01 </a:t>
            </a:r>
            <a:r>
              <a:rPr lang="ko-KR" altLang="en-US" sz="1200" b="1" spc="-150" dirty="0"/>
              <a:t>컴퓨팅 시스템과 운영 체제</a:t>
            </a:r>
            <a:endParaRPr lang="en-US" altLang="ko-KR" sz="1200" b="1" spc="-150" dirty="0"/>
          </a:p>
          <a:p>
            <a:pPr>
              <a:lnSpc>
                <a:spcPct val="130000"/>
              </a:lnSpc>
            </a:pPr>
            <a:r>
              <a:rPr lang="en-US" altLang="ko-KR" sz="1200" b="1" spc="-150" dirty="0"/>
              <a:t>02 </a:t>
            </a:r>
            <a:r>
              <a:rPr lang="ko-KR" altLang="en-US" sz="1200" b="1" spc="-150" dirty="0"/>
              <a:t>피지컬 컴퓨팅과 문제 해결</a:t>
            </a:r>
            <a:endParaRPr lang="en-US" altLang="ko-KR" sz="1200" b="1" spc="-150" dirty="0"/>
          </a:p>
          <a:p>
            <a:pPr>
              <a:lnSpc>
                <a:spcPct val="130000"/>
              </a:lnSpc>
            </a:pPr>
            <a:r>
              <a:rPr lang="en-US" altLang="ko-KR" sz="1200" b="1" spc="-150" dirty="0"/>
              <a:t>03 </a:t>
            </a:r>
            <a:r>
              <a:rPr lang="ko-KR" altLang="en-US" sz="1200" b="1" spc="-150" dirty="0"/>
              <a:t>피지컬 컴퓨팅을 활용한 문제 해결</a:t>
            </a:r>
          </a:p>
        </p:txBody>
      </p:sp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8D74C66D-5A80-FF7A-EF34-739177845C2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138187797"/>
              </p:ext>
            </p:extLst>
          </p:nvPr>
        </p:nvGraphicFramePr>
        <p:xfrm>
          <a:off x="179962" y="148923"/>
          <a:ext cx="913167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4414">
                  <a:extLst>
                    <a:ext uri="{9D8B030D-6E8A-4147-A177-3AD203B41FA5}">
                      <a16:colId xmlns:a16="http://schemas.microsoft.com/office/drawing/2014/main" val="3107982208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3737385313"/>
                    </a:ext>
                  </a:extLst>
                </a:gridCol>
                <a:gridCol w="1057836">
                  <a:extLst>
                    <a:ext uri="{9D8B030D-6E8A-4147-A177-3AD203B41FA5}">
                      <a16:colId xmlns:a16="http://schemas.microsoft.com/office/drawing/2014/main" val="956255299"/>
                    </a:ext>
                  </a:extLst>
                </a:gridCol>
                <a:gridCol w="2599764">
                  <a:extLst>
                    <a:ext uri="{9D8B030D-6E8A-4147-A177-3AD203B41FA5}">
                      <a16:colId xmlns:a16="http://schemas.microsoft.com/office/drawing/2014/main" val="1747890612"/>
                    </a:ext>
                  </a:extLst>
                </a:gridCol>
                <a:gridCol w="860612">
                  <a:extLst>
                    <a:ext uri="{9D8B030D-6E8A-4147-A177-3AD203B41FA5}">
                      <a16:colId xmlns:a16="http://schemas.microsoft.com/office/drawing/2014/main" val="1876610360"/>
                    </a:ext>
                  </a:extLst>
                </a:gridCol>
                <a:gridCol w="723452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</a:tblGrid>
              <a:tr h="147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trike="noStrike" dirty="0">
                          <a:solidFill>
                            <a:schemeClr val="bg1"/>
                          </a:solidFill>
                        </a:rPr>
                        <a:t>대단원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1. </a:t>
                      </a:r>
                      <a:r>
                        <a:rPr lang="ko-KR" altLang="en-US" sz="900" b="0" dirty="0"/>
                        <a:t>컴퓨팅 시스템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>
                          <a:solidFill>
                            <a:schemeClr val="bg1"/>
                          </a:solidFill>
                        </a:rPr>
                        <a:t>코스명</a:t>
                      </a:r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/>
                        <a:t>단원 진단 평가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코스 유형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진단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147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>
                          <a:solidFill>
                            <a:schemeClr val="bg1"/>
                          </a:solidFill>
                        </a:rPr>
                        <a:t>활동명</a:t>
                      </a:r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/>
                        <a:t>단원 내용 예상하기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파일명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_____________.html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페이지 번호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1/1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AFD1B76-FB09-23A3-9C54-A374D572CCF9}"/>
              </a:ext>
            </a:extLst>
          </p:cNvPr>
          <p:cNvSpPr/>
          <p:nvPr/>
        </p:nvSpPr>
        <p:spPr>
          <a:xfrm>
            <a:off x="5083154" y="1185977"/>
            <a:ext cx="3055155" cy="1657149"/>
          </a:xfrm>
          <a:prstGeom prst="roundRect">
            <a:avLst>
              <a:gd name="adj" fmla="val 6965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F84E88-807C-E995-E44A-A87E3383E9EF}"/>
              </a:ext>
            </a:extLst>
          </p:cNvPr>
          <p:cNvSpPr txBox="1"/>
          <p:nvPr/>
        </p:nvSpPr>
        <p:spPr>
          <a:xfrm>
            <a:off x="5141728" y="1217619"/>
            <a:ext cx="3433912" cy="288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b="1" spc="-150" dirty="0"/>
              <a:t>• </a:t>
            </a:r>
            <a:r>
              <a:rPr lang="ko-KR" altLang="en-US" sz="1100" b="1" spc="-150" dirty="0"/>
              <a:t>다음 그림을 찾아보며 단원의 내용을 예상해 보자</a:t>
            </a:r>
            <a:r>
              <a:rPr lang="en-US" altLang="ko-KR" sz="1100" b="1" spc="-150" dirty="0"/>
              <a:t>.</a:t>
            </a:r>
            <a:endParaRPr lang="ko-KR" altLang="en-US" sz="1100" b="1" spc="-150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6532263-CDC0-60A0-2FBA-EAD77C663876}"/>
              </a:ext>
            </a:extLst>
          </p:cNvPr>
          <p:cNvSpPr/>
          <p:nvPr/>
        </p:nvSpPr>
        <p:spPr>
          <a:xfrm>
            <a:off x="8157493" y="1249766"/>
            <a:ext cx="863699" cy="818366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-150" dirty="0">
                <a:solidFill>
                  <a:sysClr val="windowText" lastClr="000000"/>
                </a:solidFill>
              </a:rPr>
              <a:t>배울 내용</a:t>
            </a:r>
            <a:endParaRPr lang="en-US" altLang="ko-KR" sz="1200" b="1" spc="-15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200" b="1" spc="-150" dirty="0">
                <a:solidFill>
                  <a:sysClr val="windowText" lastClr="000000"/>
                </a:solidFill>
              </a:rPr>
              <a:t>예상하기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C383FE5-D2E7-7628-CE3E-4344D38978E8}"/>
              </a:ext>
            </a:extLst>
          </p:cNvPr>
          <p:cNvSpPr/>
          <p:nvPr/>
        </p:nvSpPr>
        <p:spPr>
          <a:xfrm>
            <a:off x="4966447" y="5502888"/>
            <a:ext cx="717178" cy="717176"/>
          </a:xfrm>
          <a:prstGeom prst="ellipse">
            <a:avLst/>
          </a:prstGeom>
          <a:noFill/>
          <a:ln w="38100">
            <a:solidFill>
              <a:srgbClr val="FF33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032E48A-5DD6-5969-E362-589EC6C7F05B}"/>
              </a:ext>
            </a:extLst>
          </p:cNvPr>
          <p:cNvSpPr/>
          <p:nvPr/>
        </p:nvSpPr>
        <p:spPr>
          <a:xfrm>
            <a:off x="4685113" y="3050400"/>
            <a:ext cx="1058498" cy="1058495"/>
          </a:xfrm>
          <a:prstGeom prst="ellipse">
            <a:avLst/>
          </a:prstGeom>
          <a:noFill/>
          <a:ln w="38100">
            <a:solidFill>
              <a:srgbClr val="FF33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1901F3A-8AE4-CB6A-0BF6-262AB999E83D}"/>
              </a:ext>
            </a:extLst>
          </p:cNvPr>
          <p:cNvSpPr/>
          <p:nvPr/>
        </p:nvSpPr>
        <p:spPr>
          <a:xfrm>
            <a:off x="2214282" y="2844997"/>
            <a:ext cx="1402080" cy="2076066"/>
          </a:xfrm>
          <a:prstGeom prst="ellipse">
            <a:avLst/>
          </a:prstGeom>
          <a:noFill/>
          <a:ln w="38100">
            <a:solidFill>
              <a:srgbClr val="FF33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AD75995-B360-67CB-2A7E-4A359B03FB73}"/>
              </a:ext>
            </a:extLst>
          </p:cNvPr>
          <p:cNvSpPr/>
          <p:nvPr/>
        </p:nvSpPr>
        <p:spPr>
          <a:xfrm>
            <a:off x="3826931" y="5179407"/>
            <a:ext cx="1220197" cy="1220194"/>
          </a:xfrm>
          <a:prstGeom prst="ellipse">
            <a:avLst/>
          </a:prstGeom>
          <a:noFill/>
          <a:ln w="38100">
            <a:solidFill>
              <a:srgbClr val="FF33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5D93B63-FE75-CDE9-397E-D86ECB4CCC92}"/>
              </a:ext>
            </a:extLst>
          </p:cNvPr>
          <p:cNvSpPr/>
          <p:nvPr/>
        </p:nvSpPr>
        <p:spPr>
          <a:xfrm>
            <a:off x="169224" y="741871"/>
            <a:ext cx="9154737" cy="20110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PAGE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EC1139A-3D6E-9693-55CE-B60AD60C1CA1}"/>
              </a:ext>
            </a:extLst>
          </p:cNvPr>
          <p:cNvSpPr/>
          <p:nvPr/>
        </p:nvSpPr>
        <p:spPr>
          <a:xfrm>
            <a:off x="9503922" y="741871"/>
            <a:ext cx="2469002" cy="20110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DESCRIPTION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164FE8A5-55DA-4406-6B0E-6540AA19E60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6247" y="200025"/>
            <a:ext cx="1266677" cy="36867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C0C3AB2-B829-796E-7BFC-27862870DE1D}"/>
              </a:ext>
            </a:extLst>
          </p:cNvPr>
          <p:cNvSpPr txBox="1"/>
          <p:nvPr/>
        </p:nvSpPr>
        <p:spPr>
          <a:xfrm>
            <a:off x="5364521" y="1571067"/>
            <a:ext cx="2538496" cy="252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900" dirty="0"/>
              <a:t>무인 주문을 할 수 있는 키오스크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1D85CF6-E04C-44EC-12BC-901CA757F5A1}"/>
              </a:ext>
            </a:extLst>
          </p:cNvPr>
          <p:cNvSpPr txBox="1"/>
          <p:nvPr/>
        </p:nvSpPr>
        <p:spPr>
          <a:xfrm>
            <a:off x="5364521" y="1866692"/>
            <a:ext cx="2538496" cy="252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900" dirty="0"/>
              <a:t>편리하게 휴대할 수 있는 노트북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23368C-8E82-1AEB-9371-2271E32481EE}"/>
              </a:ext>
            </a:extLst>
          </p:cNvPr>
          <p:cNvSpPr txBox="1"/>
          <p:nvPr/>
        </p:nvSpPr>
        <p:spPr>
          <a:xfrm>
            <a:off x="5364520" y="2166645"/>
            <a:ext cx="2538497" cy="252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900" dirty="0"/>
              <a:t>손님에게 음료 준비를 알려 주는 </a:t>
            </a:r>
            <a:r>
              <a:rPr lang="ko-KR" altLang="en-US" sz="900" dirty="0" err="1"/>
              <a:t>진동벨</a:t>
            </a:r>
            <a:endParaRPr lang="ko-KR" altLang="en-US" sz="9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C9D9CD-C7F8-D517-60D7-B64287EECB5D}"/>
              </a:ext>
            </a:extLst>
          </p:cNvPr>
          <p:cNvSpPr txBox="1"/>
          <p:nvPr/>
        </p:nvSpPr>
        <p:spPr>
          <a:xfrm>
            <a:off x="5364520" y="2469916"/>
            <a:ext cx="2538497" cy="252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900" dirty="0"/>
              <a:t>다양한 센서와 기기를 제어하는 </a:t>
            </a:r>
            <a:r>
              <a:rPr lang="ko-KR" altLang="en-US" sz="900" dirty="0" err="1"/>
              <a:t>마이크로비트</a:t>
            </a:r>
            <a:endParaRPr lang="ko-KR" altLang="en-US" sz="900" dirty="0"/>
          </a:p>
        </p:txBody>
      </p:sp>
      <p:graphicFrame>
        <p:nvGraphicFramePr>
          <p:cNvPr id="47" name="내용 개체 틀 6">
            <a:extLst>
              <a:ext uri="{FF2B5EF4-FFF2-40B4-BE49-F238E27FC236}">
                <a16:creationId xmlns:a16="http://schemas.microsoft.com/office/drawing/2014/main" id="{BDCDCCDF-8F25-979C-058A-31E8C78FE3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5602799"/>
              </p:ext>
            </p:extLst>
          </p:nvPr>
        </p:nvGraphicFramePr>
        <p:xfrm>
          <a:off x="9503922" y="954163"/>
          <a:ext cx="2514282" cy="19077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8318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  <a:gridCol w="2005964">
                  <a:extLst>
                    <a:ext uri="{9D8B030D-6E8A-4147-A177-3AD203B41FA5}">
                      <a16:colId xmlns:a16="http://schemas.microsoft.com/office/drawing/2014/main" val="3538344493"/>
                    </a:ext>
                  </a:extLst>
                </a:gridCol>
              </a:tblGrid>
              <a:tr h="454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#1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/>
                        <a:t>클릭 시 </a:t>
                      </a:r>
                      <a:r>
                        <a:rPr lang="en-US" altLang="ko-KR" sz="900" b="0" dirty="0"/>
                        <a:t>#2 </a:t>
                      </a:r>
                      <a:r>
                        <a:rPr lang="ko-KR" altLang="en-US" sz="900" b="0" dirty="0"/>
                        <a:t>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#2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/>
                        <a:t>지시문과 버튼으로 구성</a:t>
                      </a:r>
                      <a:r>
                        <a:rPr lang="en-US" altLang="ko-KR" sz="900" b="0" dirty="0"/>
                        <a:t>, </a:t>
                      </a:r>
                    </a:p>
                    <a:p>
                      <a:pPr algn="l" latinLnBrk="1"/>
                      <a:r>
                        <a:rPr lang="ko-KR" altLang="en-US" sz="900" b="0" dirty="0"/>
                        <a:t>전체 </a:t>
                      </a:r>
                      <a:r>
                        <a:rPr lang="en-US" altLang="ko-KR" sz="900" b="0" dirty="0"/>
                        <a:t>DIV</a:t>
                      </a:r>
                      <a:r>
                        <a:rPr lang="ko-KR" altLang="en-US" sz="900" b="0" dirty="0"/>
                        <a:t>는 그림을 방해하지 않는 선으로 구성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FF0066"/>
                          </a:solidFill>
                        </a:rPr>
                        <a:t>#3~6</a:t>
                      </a:r>
                      <a:endParaRPr lang="ko-KR" altLang="en-US" sz="900" b="1" dirty="0">
                        <a:solidFill>
                          <a:srgbClr val="FF0066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/>
                        <a:t>각 버튼 클릭 시 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ko-KR" altLang="en-US" sz="900" b="0" dirty="0"/>
                        <a:t>해당하는 그림에 하이라이트 표시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619872"/>
                  </a:ext>
                </a:extLst>
              </a:tr>
            </a:tbl>
          </a:graphicData>
        </a:graphic>
      </p:graphicFrame>
      <p:sp>
        <p:nvSpPr>
          <p:cNvPr id="48" name="타원 47">
            <a:extLst>
              <a:ext uri="{FF2B5EF4-FFF2-40B4-BE49-F238E27FC236}">
                <a16:creationId xmlns:a16="http://schemas.microsoft.com/office/drawing/2014/main" id="{7ECF3DD2-C7CF-628B-AAB1-B370AD1EC327}"/>
              </a:ext>
            </a:extLst>
          </p:cNvPr>
          <p:cNvSpPr/>
          <p:nvPr/>
        </p:nvSpPr>
        <p:spPr>
          <a:xfrm>
            <a:off x="8196606" y="1144132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FDEB2F08-48F1-D2D8-9340-1B1CD7D61CCC}"/>
              </a:ext>
            </a:extLst>
          </p:cNvPr>
          <p:cNvSpPr/>
          <p:nvPr/>
        </p:nvSpPr>
        <p:spPr>
          <a:xfrm>
            <a:off x="4968364" y="1095295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B4773F4D-F87C-6979-63FD-491EFE96C508}"/>
              </a:ext>
            </a:extLst>
          </p:cNvPr>
          <p:cNvSpPr/>
          <p:nvPr/>
        </p:nvSpPr>
        <p:spPr>
          <a:xfrm>
            <a:off x="7781951" y="1535609"/>
            <a:ext cx="244647" cy="244647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0F1FF741-7C7F-7ED8-CF09-4A67AEE15742}"/>
              </a:ext>
            </a:extLst>
          </p:cNvPr>
          <p:cNvSpPr/>
          <p:nvPr/>
        </p:nvSpPr>
        <p:spPr>
          <a:xfrm>
            <a:off x="7781951" y="1876693"/>
            <a:ext cx="244647" cy="244647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F2F919E-AD36-7F97-6DBB-A11983924A69}"/>
              </a:ext>
            </a:extLst>
          </p:cNvPr>
          <p:cNvSpPr/>
          <p:nvPr/>
        </p:nvSpPr>
        <p:spPr>
          <a:xfrm>
            <a:off x="7781951" y="2181979"/>
            <a:ext cx="244647" cy="244647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5</a:t>
            </a:r>
            <a:endParaRPr lang="ko-KR" altLang="en-US" sz="1200" b="1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B3CB0CEF-DFB4-71D2-FA2D-B5612555A33F}"/>
              </a:ext>
            </a:extLst>
          </p:cNvPr>
          <p:cNvSpPr/>
          <p:nvPr/>
        </p:nvSpPr>
        <p:spPr>
          <a:xfrm>
            <a:off x="7781951" y="2473818"/>
            <a:ext cx="244647" cy="244647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6</a:t>
            </a:r>
            <a:endParaRPr lang="ko-KR" altLang="en-US" sz="1200" b="1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1FABCC83-ABD7-8908-7E07-866351E3B04A}"/>
              </a:ext>
            </a:extLst>
          </p:cNvPr>
          <p:cNvSpPr/>
          <p:nvPr/>
        </p:nvSpPr>
        <p:spPr>
          <a:xfrm>
            <a:off x="2121284" y="3904962"/>
            <a:ext cx="244647" cy="244647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0D68654-1B12-3C4F-B744-36584EEAD181}"/>
              </a:ext>
            </a:extLst>
          </p:cNvPr>
          <p:cNvSpPr/>
          <p:nvPr/>
        </p:nvSpPr>
        <p:spPr>
          <a:xfrm>
            <a:off x="4070380" y="5133219"/>
            <a:ext cx="244647" cy="244647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DC617D9B-2505-8F46-D670-7329E49770F2}"/>
              </a:ext>
            </a:extLst>
          </p:cNvPr>
          <p:cNvSpPr/>
          <p:nvPr/>
        </p:nvSpPr>
        <p:spPr>
          <a:xfrm>
            <a:off x="4602283" y="3275836"/>
            <a:ext cx="244647" cy="244647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5</a:t>
            </a:r>
            <a:endParaRPr lang="ko-KR" altLang="en-US" sz="1200" b="1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E68F91D8-6185-4A09-F34B-D502A90C35EC}"/>
              </a:ext>
            </a:extLst>
          </p:cNvPr>
          <p:cNvSpPr/>
          <p:nvPr/>
        </p:nvSpPr>
        <p:spPr>
          <a:xfrm>
            <a:off x="5498964" y="5591544"/>
            <a:ext cx="244647" cy="244647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6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736654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6">
            <a:extLst>
              <a:ext uri="{FF2B5EF4-FFF2-40B4-BE49-F238E27FC236}">
                <a16:creationId xmlns:a16="http://schemas.microsoft.com/office/drawing/2014/main" id="{AEFBD410-376A-8D33-4052-0E85680C6E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8543921"/>
              </p:ext>
            </p:extLst>
          </p:nvPr>
        </p:nvGraphicFramePr>
        <p:xfrm>
          <a:off x="179962" y="148923"/>
          <a:ext cx="913167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4414">
                  <a:extLst>
                    <a:ext uri="{9D8B030D-6E8A-4147-A177-3AD203B41FA5}">
                      <a16:colId xmlns:a16="http://schemas.microsoft.com/office/drawing/2014/main" val="3107982208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3737385313"/>
                    </a:ext>
                  </a:extLst>
                </a:gridCol>
                <a:gridCol w="1057836">
                  <a:extLst>
                    <a:ext uri="{9D8B030D-6E8A-4147-A177-3AD203B41FA5}">
                      <a16:colId xmlns:a16="http://schemas.microsoft.com/office/drawing/2014/main" val="956255299"/>
                    </a:ext>
                  </a:extLst>
                </a:gridCol>
                <a:gridCol w="2599764">
                  <a:extLst>
                    <a:ext uri="{9D8B030D-6E8A-4147-A177-3AD203B41FA5}">
                      <a16:colId xmlns:a16="http://schemas.microsoft.com/office/drawing/2014/main" val="1747890612"/>
                    </a:ext>
                  </a:extLst>
                </a:gridCol>
                <a:gridCol w="860612">
                  <a:extLst>
                    <a:ext uri="{9D8B030D-6E8A-4147-A177-3AD203B41FA5}">
                      <a16:colId xmlns:a16="http://schemas.microsoft.com/office/drawing/2014/main" val="1876610360"/>
                    </a:ext>
                  </a:extLst>
                </a:gridCol>
                <a:gridCol w="723452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</a:tblGrid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1. </a:t>
                      </a:r>
                      <a:r>
                        <a:rPr lang="ko-KR" altLang="en-US" sz="900" b="0" dirty="0"/>
                        <a:t>컴퓨팅 시스템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/>
                        <a:t>단원 진단 평가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진단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/>
                        <a:t>이 단원에서 배울 내용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_____________.html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1/2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58E815E-681F-9706-ECBE-D89F31A6492C}"/>
              </a:ext>
            </a:extLst>
          </p:cNvPr>
          <p:cNvSpPr txBox="1"/>
          <p:nvPr/>
        </p:nvSpPr>
        <p:spPr>
          <a:xfrm>
            <a:off x="2760134" y="1523319"/>
            <a:ext cx="2307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150" dirty="0"/>
              <a:t>1. </a:t>
            </a:r>
            <a:r>
              <a:rPr lang="ko-KR" altLang="en-US" sz="1600" b="1" spc="-150" dirty="0"/>
              <a:t>컴퓨팅 시스템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2B8BDC6-EE80-7398-2E19-EDA191D175D9}"/>
              </a:ext>
            </a:extLst>
          </p:cNvPr>
          <p:cNvSpPr/>
          <p:nvPr/>
        </p:nvSpPr>
        <p:spPr>
          <a:xfrm>
            <a:off x="756802" y="1463996"/>
            <a:ext cx="1918665" cy="4572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이 단원에서는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12F868B-7F32-A01C-3FF2-40A902A55F22}"/>
              </a:ext>
            </a:extLst>
          </p:cNvPr>
          <p:cNvSpPr/>
          <p:nvPr/>
        </p:nvSpPr>
        <p:spPr>
          <a:xfrm>
            <a:off x="756803" y="2149552"/>
            <a:ext cx="7977995" cy="3308855"/>
          </a:xfrm>
          <a:prstGeom prst="roundRect">
            <a:avLst>
              <a:gd name="adj" fmla="val 121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2000" dirty="0">
                <a:solidFill>
                  <a:sysClr val="windowText" lastClr="000000"/>
                </a:solidFill>
              </a:rPr>
              <a:t>  디지털 세상의 데이터와 정보를 다루는 컴퓨팅 장치를 이해하고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2000" dirty="0">
                <a:solidFill>
                  <a:sysClr val="windowText" lastClr="000000"/>
                </a:solidFill>
              </a:rPr>
              <a:t>실생활에서 정보를 다루는 시스템에 의해 처리된 결과의 영향력을 판단하는 능력을 기른다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5389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6">
            <a:extLst>
              <a:ext uri="{FF2B5EF4-FFF2-40B4-BE49-F238E27FC236}">
                <a16:creationId xmlns:a16="http://schemas.microsoft.com/office/drawing/2014/main" id="{AEFBD410-376A-8D33-4052-0E85680C6E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7979175"/>
              </p:ext>
            </p:extLst>
          </p:nvPr>
        </p:nvGraphicFramePr>
        <p:xfrm>
          <a:off x="179962" y="148923"/>
          <a:ext cx="913167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4414">
                  <a:extLst>
                    <a:ext uri="{9D8B030D-6E8A-4147-A177-3AD203B41FA5}">
                      <a16:colId xmlns:a16="http://schemas.microsoft.com/office/drawing/2014/main" val="3107982208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3737385313"/>
                    </a:ext>
                  </a:extLst>
                </a:gridCol>
                <a:gridCol w="1057836">
                  <a:extLst>
                    <a:ext uri="{9D8B030D-6E8A-4147-A177-3AD203B41FA5}">
                      <a16:colId xmlns:a16="http://schemas.microsoft.com/office/drawing/2014/main" val="956255299"/>
                    </a:ext>
                  </a:extLst>
                </a:gridCol>
                <a:gridCol w="2599764">
                  <a:extLst>
                    <a:ext uri="{9D8B030D-6E8A-4147-A177-3AD203B41FA5}">
                      <a16:colId xmlns:a16="http://schemas.microsoft.com/office/drawing/2014/main" val="1747890612"/>
                    </a:ext>
                  </a:extLst>
                </a:gridCol>
                <a:gridCol w="860612">
                  <a:extLst>
                    <a:ext uri="{9D8B030D-6E8A-4147-A177-3AD203B41FA5}">
                      <a16:colId xmlns:a16="http://schemas.microsoft.com/office/drawing/2014/main" val="1876610360"/>
                    </a:ext>
                  </a:extLst>
                </a:gridCol>
                <a:gridCol w="723452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</a:tblGrid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1. </a:t>
                      </a:r>
                      <a:r>
                        <a:rPr lang="ko-KR" altLang="en-US" sz="900" b="0" dirty="0"/>
                        <a:t>컴퓨팅 시스템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/>
                        <a:t>단원 진단 평가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진단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/>
                        <a:t>이 단원에서 배울 내용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_____________.html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2/2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2B8BDC6-EE80-7398-2E19-EDA191D175D9}"/>
              </a:ext>
            </a:extLst>
          </p:cNvPr>
          <p:cNvSpPr/>
          <p:nvPr/>
        </p:nvSpPr>
        <p:spPr>
          <a:xfrm>
            <a:off x="756803" y="1463996"/>
            <a:ext cx="1977930" cy="4572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핵심 아이디어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12F868B-7F32-A01C-3FF2-40A902A55F22}"/>
              </a:ext>
            </a:extLst>
          </p:cNvPr>
          <p:cNvSpPr/>
          <p:nvPr/>
        </p:nvSpPr>
        <p:spPr>
          <a:xfrm>
            <a:off x="756803" y="2149552"/>
            <a:ext cx="7977995" cy="3308855"/>
          </a:xfrm>
          <a:prstGeom prst="roundRect">
            <a:avLst>
              <a:gd name="adj" fmla="val 121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solidFill>
                  <a:sysClr val="windowText" lastClr="000000"/>
                </a:solidFill>
              </a:rPr>
              <a:t>• </a:t>
            </a:r>
            <a:r>
              <a:rPr lang="ko-KR" altLang="en-US" sz="2000" dirty="0">
                <a:solidFill>
                  <a:sysClr val="windowText" lastClr="000000"/>
                </a:solidFill>
              </a:rPr>
              <a:t>하드웨어와 소프트웨어의 유기적 연결을 통해 작동하는 </a:t>
            </a:r>
            <a:endParaRPr lang="en-US" altLang="ko-KR" sz="2000" dirty="0">
              <a:solidFill>
                <a:sysClr val="windowText" lastClr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solidFill>
                  <a:sysClr val="windowText" lastClr="000000"/>
                </a:solidFill>
              </a:rPr>
              <a:t>  </a:t>
            </a:r>
            <a:r>
              <a:rPr lang="ko-KR" altLang="en-US" sz="2000" dirty="0">
                <a:solidFill>
                  <a:sysClr val="windowText" lastClr="000000"/>
                </a:solidFill>
              </a:rPr>
              <a:t>컴퓨팅 시스템은 사회적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2000" dirty="0">
                <a:solidFill>
                  <a:sysClr val="windowText" lastClr="000000"/>
                </a:solidFill>
              </a:rPr>
              <a:t>기술적 가치를 높이는 데 활용된다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solidFill>
                  <a:sysClr val="windowText" lastClr="000000"/>
                </a:solidFill>
              </a:rPr>
              <a:t>• </a:t>
            </a:r>
            <a:r>
              <a:rPr lang="ko-KR" altLang="en-US" sz="2000" dirty="0">
                <a:solidFill>
                  <a:sysClr val="windowText" lastClr="000000"/>
                </a:solidFill>
              </a:rPr>
              <a:t>컴퓨팅 시스템을 설계하는 것은 시스템의 전체 흐름과 </a:t>
            </a:r>
            <a:endParaRPr lang="en-US" altLang="ko-KR" sz="2000" dirty="0">
              <a:solidFill>
                <a:sysClr val="windowText" lastClr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solidFill>
                  <a:sysClr val="windowText" lastClr="000000"/>
                </a:solidFill>
              </a:rPr>
              <a:t>  </a:t>
            </a:r>
            <a:r>
              <a:rPr lang="ko-KR" altLang="en-US" sz="2000" dirty="0">
                <a:solidFill>
                  <a:sysClr val="windowText" lastClr="000000"/>
                </a:solidFill>
              </a:rPr>
              <a:t>자원 할당의 가치를 이해하는 데 도움을 준다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D62CD0-1EAF-8757-7E40-D5BE8BAA61BE}"/>
              </a:ext>
            </a:extLst>
          </p:cNvPr>
          <p:cNvSpPr txBox="1"/>
          <p:nvPr/>
        </p:nvSpPr>
        <p:spPr>
          <a:xfrm>
            <a:off x="2760134" y="1523319"/>
            <a:ext cx="2307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150" dirty="0"/>
              <a:t>1. </a:t>
            </a:r>
            <a:r>
              <a:rPr lang="ko-KR" altLang="en-US" sz="1600" b="1" spc="-150" dirty="0"/>
              <a:t>컴퓨팅 시스템</a:t>
            </a:r>
          </a:p>
        </p:txBody>
      </p:sp>
    </p:spTree>
    <p:extLst>
      <p:ext uri="{BB962C8B-B14F-4D97-AF65-F5344CB8AC3E}">
        <p14:creationId xmlns:p14="http://schemas.microsoft.com/office/powerpoint/2010/main" val="1246686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1161</TotalTime>
  <Words>3359</Words>
  <Application>Microsoft Office PowerPoint</Application>
  <PresentationFormat>와이드스크린</PresentationFormat>
  <Paragraphs>844</Paragraphs>
  <Slides>29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이재직</dc:creator>
  <cp:lastModifiedBy>이재직</cp:lastModifiedBy>
  <cp:revision>29</cp:revision>
  <dcterms:created xsi:type="dcterms:W3CDTF">2025-02-13T00:09:57Z</dcterms:created>
  <dcterms:modified xsi:type="dcterms:W3CDTF">2025-02-17T01:27:11Z</dcterms:modified>
</cp:coreProperties>
</file>